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86" r:id="rId3"/>
    <p:sldMasterId id="2147483674" r:id="rId4"/>
  </p:sldMasterIdLst>
  <p:notesMasterIdLst>
    <p:notesMasterId r:id="rId36"/>
  </p:notesMasterIdLst>
  <p:sldIdLst>
    <p:sldId id="257" r:id="rId5"/>
    <p:sldId id="260" r:id="rId6"/>
    <p:sldId id="262" r:id="rId7"/>
    <p:sldId id="263" r:id="rId8"/>
    <p:sldId id="264" r:id="rId9"/>
    <p:sldId id="265" r:id="rId10"/>
    <p:sldId id="266" r:id="rId11"/>
    <p:sldId id="267" r:id="rId12"/>
    <p:sldId id="268" r:id="rId13"/>
    <p:sldId id="272" r:id="rId14"/>
    <p:sldId id="273" r:id="rId15"/>
    <p:sldId id="274" r:id="rId16"/>
    <p:sldId id="275" r:id="rId17"/>
    <p:sldId id="276" r:id="rId18"/>
    <p:sldId id="277" r:id="rId19"/>
    <p:sldId id="278" r:id="rId20"/>
    <p:sldId id="279" r:id="rId21"/>
    <p:sldId id="280" r:id="rId22"/>
    <p:sldId id="281" r:id="rId23"/>
    <p:sldId id="282" r:id="rId24"/>
    <p:sldId id="284" r:id="rId25"/>
    <p:sldId id="285" r:id="rId26"/>
    <p:sldId id="286" r:id="rId27"/>
    <p:sldId id="287" r:id="rId28"/>
    <p:sldId id="288" r:id="rId29"/>
    <p:sldId id="289" r:id="rId30"/>
    <p:sldId id="290" r:id="rId31"/>
    <p:sldId id="291" r:id="rId32"/>
    <p:sldId id="292" r:id="rId33"/>
    <p:sldId id="293" r:id="rId34"/>
    <p:sldId id="258"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E6ED19-2CE1-492A-B77D-1DCECC16BC80}">
          <p14:sldIdLst>
            <p14:sldId id="257"/>
          </p14:sldIdLst>
        </p14:section>
        <p14:section name="Untitled Section" id="{E05459E5-9C94-47A5-BDCF-4F55CF3AAF07}">
          <p14:sldIdLst>
            <p14:sldId id="260"/>
          </p14:sldIdLst>
        </p14:section>
        <p14:section name="Untitled Section" id="{1896A18E-B7E4-AD4B-A7D9-DCCE50AA7CE5}">
          <p14:sldIdLst>
            <p14:sldId id="262"/>
            <p14:sldId id="263"/>
            <p14:sldId id="264"/>
            <p14:sldId id="265"/>
            <p14:sldId id="266"/>
            <p14:sldId id="267"/>
            <p14:sldId id="268"/>
            <p14:sldId id="272"/>
            <p14:sldId id="273"/>
            <p14:sldId id="274"/>
            <p14:sldId id="275"/>
            <p14:sldId id="276"/>
            <p14:sldId id="277"/>
            <p14:sldId id="278"/>
            <p14:sldId id="279"/>
            <p14:sldId id="280"/>
            <p14:sldId id="281"/>
            <p14:sldId id="282"/>
            <p14:sldId id="284"/>
            <p14:sldId id="285"/>
            <p14:sldId id="286"/>
            <p14:sldId id="287"/>
            <p14:sldId id="288"/>
            <p14:sldId id="289"/>
            <p14:sldId id="290"/>
            <p14:sldId id="291"/>
            <p14:sldId id="292"/>
            <p14:sldId id="293"/>
            <p14:sldId id="2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6D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9" autoAdjust="0"/>
    <p:restoredTop sz="94660"/>
  </p:normalViewPr>
  <p:slideViewPr>
    <p:cSldViewPr snapToGrid="0" snapToObjects="1">
      <p:cViewPr varScale="1">
        <p:scale>
          <a:sx n="149" d="100"/>
          <a:sy n="149" d="100"/>
        </p:scale>
        <p:origin x="928"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123BC8-739E-4346-B23B-FF778FE4D341}" type="datetimeFigureOut">
              <a:rPr lang="en-US" smtClean="0"/>
              <a:t>5/21/20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7D5A1E-7C60-7B48-A8AF-2F22F566858D}" type="slidenum">
              <a:rPr lang="en-US" smtClean="0"/>
              <a:t>‹#›</a:t>
            </a:fld>
            <a:endParaRPr lang="en-US"/>
          </a:p>
        </p:txBody>
      </p:sp>
    </p:spTree>
    <p:extLst>
      <p:ext uri="{BB962C8B-B14F-4D97-AF65-F5344CB8AC3E}">
        <p14:creationId xmlns:p14="http://schemas.microsoft.com/office/powerpoint/2010/main" val="2348985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29057" indent="-280406">
              <a:defRPr sz="2400">
                <a:solidFill>
                  <a:schemeClr val="tx1"/>
                </a:solidFill>
                <a:latin typeface="Calibri" charset="0"/>
                <a:ea typeface="ＭＳ Ｐゴシック" charset="0"/>
              </a:defRPr>
            </a:lvl2pPr>
            <a:lvl3pPr marL="1121626" indent="-224325">
              <a:defRPr sz="2400">
                <a:solidFill>
                  <a:schemeClr val="tx1"/>
                </a:solidFill>
                <a:latin typeface="Calibri" charset="0"/>
                <a:ea typeface="ＭＳ Ｐゴシック" charset="0"/>
              </a:defRPr>
            </a:lvl3pPr>
            <a:lvl4pPr marL="1570276" indent="-224325">
              <a:defRPr sz="2400">
                <a:solidFill>
                  <a:schemeClr val="tx1"/>
                </a:solidFill>
                <a:latin typeface="Calibri" charset="0"/>
                <a:ea typeface="ＭＳ Ｐゴシック" charset="0"/>
              </a:defRPr>
            </a:lvl4pPr>
            <a:lvl5pPr marL="2018927" indent="-224325">
              <a:defRPr sz="2400">
                <a:solidFill>
                  <a:schemeClr val="tx1"/>
                </a:solidFill>
                <a:latin typeface="Calibri" charset="0"/>
                <a:ea typeface="ＭＳ Ｐゴシック" charset="0"/>
              </a:defRPr>
            </a:lvl5pPr>
            <a:lvl6pPr marL="2467577" indent="-224325" eaLnBrk="0" fontAlgn="base" hangingPunct="0">
              <a:spcBef>
                <a:spcPct val="0"/>
              </a:spcBef>
              <a:spcAft>
                <a:spcPct val="0"/>
              </a:spcAft>
              <a:defRPr sz="2400">
                <a:solidFill>
                  <a:schemeClr val="tx1"/>
                </a:solidFill>
                <a:latin typeface="Calibri" charset="0"/>
                <a:ea typeface="ＭＳ Ｐゴシック" charset="0"/>
              </a:defRPr>
            </a:lvl6pPr>
            <a:lvl7pPr marL="2916227" indent="-224325" eaLnBrk="0" fontAlgn="base" hangingPunct="0">
              <a:spcBef>
                <a:spcPct val="0"/>
              </a:spcBef>
              <a:spcAft>
                <a:spcPct val="0"/>
              </a:spcAft>
              <a:defRPr sz="2400">
                <a:solidFill>
                  <a:schemeClr val="tx1"/>
                </a:solidFill>
                <a:latin typeface="Calibri" charset="0"/>
                <a:ea typeface="ＭＳ Ｐゴシック" charset="0"/>
              </a:defRPr>
            </a:lvl7pPr>
            <a:lvl8pPr marL="3364878" indent="-224325" eaLnBrk="0" fontAlgn="base" hangingPunct="0">
              <a:spcBef>
                <a:spcPct val="0"/>
              </a:spcBef>
              <a:spcAft>
                <a:spcPct val="0"/>
              </a:spcAft>
              <a:defRPr sz="2400">
                <a:solidFill>
                  <a:schemeClr val="tx1"/>
                </a:solidFill>
                <a:latin typeface="Calibri" charset="0"/>
                <a:ea typeface="ＭＳ Ｐゴシック" charset="0"/>
              </a:defRPr>
            </a:lvl8pPr>
            <a:lvl9pPr marL="3813528" indent="-224325" eaLnBrk="0" fontAlgn="base" hangingPunct="0">
              <a:spcBef>
                <a:spcPct val="0"/>
              </a:spcBef>
              <a:spcAft>
                <a:spcPct val="0"/>
              </a:spcAft>
              <a:defRPr sz="2400">
                <a:solidFill>
                  <a:schemeClr val="tx1"/>
                </a:solidFill>
                <a:latin typeface="Calibri" charset="0"/>
                <a:ea typeface="ＭＳ Ｐゴシック" charset="0"/>
              </a:defRPr>
            </a:lvl9pPr>
          </a:lstStyle>
          <a:p>
            <a:fld id="{AA5A19E3-E0A6-B143-9E85-3BB4DB7E0ACF}" type="slidenum">
              <a:rPr lang="en-US" sz="1200"/>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6DA753-8B51-4053-8971-2B4D4825E0C9}" type="slidenum">
              <a:rPr lang="en-US" smtClean="0"/>
              <a:t>28</a:t>
            </a:fld>
            <a:endParaRPr lang="en-US"/>
          </a:p>
        </p:txBody>
      </p:sp>
    </p:spTree>
    <p:extLst>
      <p:ext uri="{BB962C8B-B14F-4D97-AF65-F5344CB8AC3E}">
        <p14:creationId xmlns:p14="http://schemas.microsoft.com/office/powerpoint/2010/main" val="2744019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6DA753-8B51-4053-8971-2B4D4825E0C9}" type="slidenum">
              <a:rPr lang="en-US" smtClean="0"/>
              <a:t>29</a:t>
            </a:fld>
            <a:endParaRPr lang="en-US"/>
          </a:p>
        </p:txBody>
      </p:sp>
    </p:spTree>
    <p:extLst>
      <p:ext uri="{BB962C8B-B14F-4D97-AF65-F5344CB8AC3E}">
        <p14:creationId xmlns:p14="http://schemas.microsoft.com/office/powerpoint/2010/main" val="3796062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DA753-8B51-4053-8971-2B4D4825E0C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9670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DA753-8B51-4053-8971-2B4D4825E0C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3051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6DA753-8B51-4053-8971-2B4D4825E0C9}" type="slidenum">
              <a:rPr lang="en-US" smtClean="0"/>
              <a:t>21</a:t>
            </a:fld>
            <a:endParaRPr lang="en-US"/>
          </a:p>
        </p:txBody>
      </p:sp>
    </p:spTree>
    <p:extLst>
      <p:ext uri="{BB962C8B-B14F-4D97-AF65-F5344CB8AC3E}">
        <p14:creationId xmlns:p14="http://schemas.microsoft.com/office/powerpoint/2010/main" val="577511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6DA753-8B51-4053-8971-2B4D4825E0C9}" type="slidenum">
              <a:rPr lang="en-US" smtClean="0"/>
              <a:t>22</a:t>
            </a:fld>
            <a:endParaRPr lang="en-US"/>
          </a:p>
        </p:txBody>
      </p:sp>
    </p:spTree>
    <p:extLst>
      <p:ext uri="{BB962C8B-B14F-4D97-AF65-F5344CB8AC3E}">
        <p14:creationId xmlns:p14="http://schemas.microsoft.com/office/powerpoint/2010/main" val="1217396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6DA753-8B51-4053-8971-2B4D4825E0C9}" type="slidenum">
              <a:rPr lang="en-US" smtClean="0"/>
              <a:t>23</a:t>
            </a:fld>
            <a:endParaRPr lang="en-US"/>
          </a:p>
        </p:txBody>
      </p:sp>
    </p:spTree>
    <p:extLst>
      <p:ext uri="{BB962C8B-B14F-4D97-AF65-F5344CB8AC3E}">
        <p14:creationId xmlns:p14="http://schemas.microsoft.com/office/powerpoint/2010/main" val="2444125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6DA753-8B51-4053-8971-2B4D4825E0C9}" type="slidenum">
              <a:rPr lang="en-US" smtClean="0"/>
              <a:t>24</a:t>
            </a:fld>
            <a:endParaRPr lang="en-US"/>
          </a:p>
        </p:txBody>
      </p:sp>
    </p:spTree>
    <p:extLst>
      <p:ext uri="{BB962C8B-B14F-4D97-AF65-F5344CB8AC3E}">
        <p14:creationId xmlns:p14="http://schemas.microsoft.com/office/powerpoint/2010/main" val="720739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6DA753-8B51-4053-8971-2B4D4825E0C9}" type="slidenum">
              <a:rPr lang="en-US" smtClean="0"/>
              <a:t>25</a:t>
            </a:fld>
            <a:endParaRPr lang="en-US"/>
          </a:p>
        </p:txBody>
      </p:sp>
    </p:spTree>
    <p:extLst>
      <p:ext uri="{BB962C8B-B14F-4D97-AF65-F5344CB8AC3E}">
        <p14:creationId xmlns:p14="http://schemas.microsoft.com/office/powerpoint/2010/main" val="1113376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6DA753-8B51-4053-8971-2B4D4825E0C9}" type="slidenum">
              <a:rPr lang="en-US" smtClean="0"/>
              <a:t>26</a:t>
            </a:fld>
            <a:endParaRPr lang="en-US"/>
          </a:p>
        </p:txBody>
      </p:sp>
    </p:spTree>
    <p:extLst>
      <p:ext uri="{BB962C8B-B14F-4D97-AF65-F5344CB8AC3E}">
        <p14:creationId xmlns:p14="http://schemas.microsoft.com/office/powerpoint/2010/main" val="3308324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6DA753-8B51-4053-8971-2B4D4825E0C9}" type="slidenum">
              <a:rPr lang="en-US" smtClean="0"/>
              <a:t>27</a:t>
            </a:fld>
            <a:endParaRPr lang="en-US"/>
          </a:p>
        </p:txBody>
      </p:sp>
    </p:spTree>
    <p:extLst>
      <p:ext uri="{BB962C8B-B14F-4D97-AF65-F5344CB8AC3E}">
        <p14:creationId xmlns:p14="http://schemas.microsoft.com/office/powerpoint/2010/main" val="1878476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hyperlink" Target="https://twitter.com/EducationFL" TargetMode="External"/><Relationship Id="rId1" Type="http://schemas.openxmlformats.org/officeDocument/2006/relationships/slideMaster" Target="../slideMasters/slideMaster1.xml"/><Relationship Id="rId6" Type="http://schemas.openxmlformats.org/officeDocument/2006/relationships/hyperlink" Target="https://www.youtube.com/user/EducationFL" TargetMode="External"/><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hyperlink" Target="https://www.facebook.com/EducationFL" TargetMode="External"/><Relationship Id="rId9"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ADDF89-68CB-CE41-8871-359730452D6C}" type="datetimeFigureOut">
              <a:rPr lang="en-US" smtClean="0"/>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DDE89-A2C4-264C-9863-7BA121FFA5A7}" type="slidenum">
              <a:rPr lang="en-US" smtClean="0"/>
              <a:t>‹#›</a:t>
            </a:fld>
            <a:endParaRPr lang="en-US"/>
          </a:p>
        </p:txBody>
      </p:sp>
    </p:spTree>
    <p:extLst>
      <p:ext uri="{BB962C8B-B14F-4D97-AF65-F5344CB8AC3E}">
        <p14:creationId xmlns:p14="http://schemas.microsoft.com/office/powerpoint/2010/main" val="2711044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ADDF89-68CB-CE41-8871-359730452D6C}" type="datetimeFigureOut">
              <a:rPr lang="en-US" smtClean="0"/>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DDE89-A2C4-264C-9863-7BA121FFA5A7}" type="slidenum">
              <a:rPr lang="en-US" smtClean="0"/>
              <a:t>‹#›</a:t>
            </a:fld>
            <a:endParaRPr lang="en-US"/>
          </a:p>
        </p:txBody>
      </p:sp>
    </p:spTree>
    <p:extLst>
      <p:ext uri="{BB962C8B-B14F-4D97-AF65-F5344CB8AC3E}">
        <p14:creationId xmlns:p14="http://schemas.microsoft.com/office/powerpoint/2010/main" val="1479255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ADDF89-68CB-CE41-8871-359730452D6C}" type="datetimeFigureOut">
              <a:rPr lang="en-US" smtClean="0"/>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DDE89-A2C4-264C-9863-7BA121FFA5A7}" type="slidenum">
              <a:rPr lang="en-US" smtClean="0"/>
              <a:t>‹#›</a:t>
            </a:fld>
            <a:endParaRPr lang="en-US"/>
          </a:p>
        </p:txBody>
      </p:sp>
    </p:spTree>
    <p:extLst>
      <p:ext uri="{BB962C8B-B14F-4D97-AF65-F5344CB8AC3E}">
        <p14:creationId xmlns:p14="http://schemas.microsoft.com/office/powerpoint/2010/main" val="2725819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2413" y="5329238"/>
            <a:ext cx="3460750" cy="1157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p:cNvSpPr/>
          <p:nvPr userDrawn="1"/>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ctrTitle"/>
          </p:nvPr>
        </p:nvSpPr>
        <p:spPr>
          <a:xfrm>
            <a:off x="483108" y="3201340"/>
            <a:ext cx="8177784" cy="980294"/>
          </a:xfrm>
        </p:spPr>
        <p:txBody>
          <a:bodyPr>
            <a:normAutofit/>
          </a:bodyPr>
          <a:lstStyle>
            <a:lvl1pPr algn="ctr">
              <a:defRPr sz="36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83108" y="4385340"/>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5"/>
          <p:cNvSpPr>
            <a:spLocks noGrp="1"/>
          </p:cNvSpPr>
          <p:nvPr>
            <p:ph type="body" sz="quarter" idx="14"/>
          </p:nvPr>
        </p:nvSpPr>
        <p:spPr>
          <a:xfrm>
            <a:off x="3535368" y="4937952"/>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1685970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4" name="Rectangle 3"/>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userDrawn="1"/>
        </p:nvSpPr>
        <p:spPr>
          <a:xfrm>
            <a:off x="0" y="3824288"/>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userDrawn="1"/>
        </p:nvSpPr>
        <p:spPr>
          <a:xfrm>
            <a:off x="1798638"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7" name="Group 18"/>
          <p:cNvGrpSpPr>
            <a:grpSpLocks/>
          </p:cNvGrpSpPr>
          <p:nvPr userDrawn="1"/>
        </p:nvGrpSpPr>
        <p:grpSpPr bwMode="auto">
          <a:xfrm>
            <a:off x="3717925" y="5872163"/>
            <a:ext cx="1708150" cy="395287"/>
            <a:chOff x="3718117" y="5713390"/>
            <a:chExt cx="1707767" cy="525628"/>
          </a:xfrm>
        </p:grpSpPr>
        <p:pic>
          <p:nvPicPr>
            <p:cNvPr id="8" name="Picture 19">
              <a:hlinkClick r:id="rId2"/>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57636" y="5713390"/>
              <a:ext cx="386829" cy="525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0">
              <a:hlinkClick r:id="rId4"/>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18117" y="5713390"/>
              <a:ext cx="386829" cy="525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1">
              <a:hlinkClick r:id="rId6"/>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18111" y="5732714"/>
              <a:ext cx="362926" cy="487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2">
              <a:hlinkClick r:id="rId8"/>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054683" y="5721608"/>
              <a:ext cx="371201" cy="498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 name="TextBox 23"/>
          <p:cNvSpPr txBox="1">
            <a:spLocks noChangeArrowheads="1"/>
          </p:cNvSpPr>
          <p:nvPr userDrawn="1"/>
        </p:nvSpPr>
        <p:spPr bwMode="auto">
          <a:xfrm>
            <a:off x="2090738" y="3429000"/>
            <a:ext cx="4962525" cy="923925"/>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en-US" sz="5400" b="1" dirty="0">
                <a:solidFill>
                  <a:schemeClr val="bg1"/>
                </a:solidFill>
                <a:ea typeface="+mn-ea"/>
                <a:cs typeface="Arial" charset="0"/>
              </a:rPr>
              <a:t>www.FLDOE.org</a:t>
            </a:r>
          </a:p>
        </p:txBody>
      </p:sp>
      <p:pic>
        <p:nvPicPr>
          <p:cNvPr id="13" name="Picture 24" descr="FDOELogo.png"/>
          <p:cNvPicPr>
            <a:picLocks noChangeAspect="1"/>
          </p:cNvPicPr>
          <p:nvPr userDrawn="1"/>
        </p:nvPicPr>
        <p:blipFill>
          <a:blip r:embed="rId10">
            <a:extLst>
              <a:ext uri="{28A0092B-C50C-407E-A947-70E740481C1C}">
                <a14:useLocalDpi xmlns:a14="http://schemas.microsoft.com/office/drawing/2010/main" val="0"/>
              </a:ext>
            </a:extLst>
          </a:blip>
          <a:srcRect l="4701" t="10345" r="67973" b="10629"/>
          <a:stretch>
            <a:fillRect/>
          </a:stretch>
        </p:blipFill>
        <p:spPr bwMode="auto">
          <a:xfrm>
            <a:off x="3294063" y="439738"/>
            <a:ext cx="2527300" cy="264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0770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802299"/>
            <a:ext cx="6477805" cy="2541431"/>
          </a:xfrm>
        </p:spPr>
        <p:txBody>
          <a:bodyPr bIns="0" anchor="b">
            <a:normAutofit/>
          </a:bodyPr>
          <a:lstStyle>
            <a:lvl1pPr algn="l">
              <a:defRPr sz="4950"/>
            </a:lvl1pPr>
          </a:lstStyle>
          <a:p>
            <a:r>
              <a:rPr lang="en-US" dirty="0"/>
              <a:t>Click to edit Master title style</a:t>
            </a:r>
          </a:p>
        </p:txBody>
      </p:sp>
      <p:sp>
        <p:nvSpPr>
          <p:cNvPr id="3" name="Subtitle 2"/>
          <p:cNvSpPr>
            <a:spLocks noGrp="1"/>
          </p:cNvSpPr>
          <p:nvPr>
            <p:ph type="subTitle" idx="1"/>
          </p:nvPr>
        </p:nvSpPr>
        <p:spPr>
          <a:xfrm>
            <a:off x="1813335" y="3531205"/>
            <a:ext cx="6477804" cy="977621"/>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5/21/20</a:t>
            </a:fld>
            <a:endParaRPr lang="en-US" dirty="0"/>
          </a:p>
        </p:txBody>
      </p:sp>
      <p:sp>
        <p:nvSpPr>
          <p:cNvPr id="5" name="Footer Placeholder 4"/>
          <p:cNvSpPr>
            <a:spLocks noGrp="1"/>
          </p:cNvSpPr>
          <p:nvPr>
            <p:ph type="ftr" sz="quarter" idx="11"/>
          </p:nvPr>
        </p:nvSpPr>
        <p:spPr>
          <a:xfrm>
            <a:off x="1812376" y="329308"/>
            <a:ext cx="3730436" cy="309201"/>
          </a:xfrm>
        </p:spPr>
        <p:txBody>
          <a:bodyPr/>
          <a:lstStyle/>
          <a:p>
            <a:endParaRPr lang="en-US" dirty="0"/>
          </a:p>
        </p:txBody>
      </p:sp>
      <p:sp>
        <p:nvSpPr>
          <p:cNvPr id="6" name="Slide Number Placeholder 5"/>
          <p:cNvSpPr>
            <a:spLocks noGrp="1"/>
          </p:cNvSpPr>
          <p:nvPr>
            <p:ph type="sldNum" sz="quarter" idx="12"/>
          </p:nvPr>
        </p:nvSpPr>
        <p:spPr>
          <a:xfrm>
            <a:off x="1078249" y="798973"/>
            <a:ext cx="608264"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19180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942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756130"/>
            <a:ext cx="6482366" cy="1887950"/>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1090679" y="3806196"/>
            <a:ext cx="6472835" cy="1012929"/>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090679" y="3804985"/>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3959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804890"/>
            <a:ext cx="7204226"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2010879"/>
            <a:ext cx="348386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2017343"/>
            <a:ext cx="348386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9301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804164"/>
            <a:ext cx="7205746"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2019550"/>
            <a:ext cx="3483864" cy="801943"/>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85393" y="2824270"/>
            <a:ext cx="348386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2023004"/>
            <a:ext cx="3483864" cy="80223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09272" y="2821491"/>
            <a:ext cx="348386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401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1012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ADDF89-68CB-CE41-8871-359730452D6C}" type="datetimeFigureOut">
              <a:rPr lang="en-US" smtClean="0"/>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DDE89-A2C4-264C-9863-7BA121FFA5A7}" type="slidenum">
              <a:rPr lang="en-US" smtClean="0"/>
              <a:t>‹#›</a:t>
            </a:fld>
            <a:endParaRPr lang="en-US"/>
          </a:p>
        </p:txBody>
      </p:sp>
    </p:spTree>
    <p:extLst>
      <p:ext uri="{BB962C8B-B14F-4D97-AF65-F5344CB8AC3E}">
        <p14:creationId xmlns:p14="http://schemas.microsoft.com/office/powerpoint/2010/main" val="1812987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61559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798973"/>
            <a:ext cx="2454824" cy="2247117"/>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782785" y="798974"/>
            <a:ext cx="4509353"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3205492"/>
            <a:ext cx="2456260" cy="2248181"/>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086210" y="3205491"/>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70057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482171"/>
            <a:ext cx="3055900"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1129513"/>
            <a:ext cx="4149246" cy="1830584"/>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1122543"/>
            <a:ext cx="209337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87747" y="3145992"/>
            <a:ext cx="4143303" cy="2003742"/>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085537" y="5469857"/>
            <a:ext cx="4145513" cy="320123"/>
          </a:xfrm>
        </p:spPr>
        <p:txBody>
          <a:bodyPr/>
          <a:lstStyle>
            <a:lvl1pPr algn="l">
              <a:defRPr/>
            </a:lvl1pPr>
          </a:lstStyle>
          <a:p>
            <a:fld id="{48A87A34-81AB-432B-8DAE-1953F412C126}" type="datetimeFigureOut">
              <a:rPr lang="en-US" dirty="0"/>
              <a:pPr/>
              <a:t>5/21/20</a:t>
            </a:fld>
            <a:endParaRPr lang="en-US" dirty="0"/>
          </a:p>
        </p:txBody>
      </p:sp>
      <p:sp>
        <p:nvSpPr>
          <p:cNvPr id="6" name="Footer Placeholder 5"/>
          <p:cNvSpPr>
            <a:spLocks noGrp="1"/>
          </p:cNvSpPr>
          <p:nvPr>
            <p:ph type="ftr" sz="quarter" idx="11"/>
          </p:nvPr>
        </p:nvSpPr>
        <p:spPr>
          <a:xfrm>
            <a:off x="1085537" y="318641"/>
            <a:ext cx="4155753"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085537" y="3143605"/>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8280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1576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798974"/>
            <a:ext cx="121180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798974"/>
            <a:ext cx="5871623"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7079333"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7985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917A4-6D43-DD4D-B358-BEF33DE7C377}"/>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374AC7-99BC-5C43-B018-2C9395886015}"/>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7093E8-F77D-5249-BF99-A05CD3051330}"/>
              </a:ext>
            </a:extLst>
          </p:cNvPr>
          <p:cNvSpPr>
            <a:spLocks noGrp="1"/>
          </p:cNvSpPr>
          <p:nvPr>
            <p:ph type="dt" sz="half" idx="10"/>
          </p:nvPr>
        </p:nvSpPr>
        <p:spPr/>
        <p:txBody>
          <a:bodyPr/>
          <a:lstStyle/>
          <a:p>
            <a:fld id="{F9691208-E7AA-4A4E-B36E-ADC979BD2C8F}" type="datetimeFigureOut">
              <a:rPr lang="en-US" smtClean="0"/>
              <a:t>5/21/20</a:t>
            </a:fld>
            <a:endParaRPr lang="en-US"/>
          </a:p>
        </p:txBody>
      </p:sp>
      <p:sp>
        <p:nvSpPr>
          <p:cNvPr id="5" name="Footer Placeholder 4">
            <a:extLst>
              <a:ext uri="{FF2B5EF4-FFF2-40B4-BE49-F238E27FC236}">
                <a16:creationId xmlns:a16="http://schemas.microsoft.com/office/drawing/2014/main" id="{70C1E7DD-CD29-1F41-9215-A1F8111CA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B52534-6EC5-6D44-9121-B062D019C999}"/>
              </a:ext>
            </a:extLst>
          </p:cNvPr>
          <p:cNvSpPr>
            <a:spLocks noGrp="1"/>
          </p:cNvSpPr>
          <p:nvPr>
            <p:ph type="sldNum" sz="quarter" idx="12"/>
          </p:nvPr>
        </p:nvSpPr>
        <p:spPr/>
        <p:txBody>
          <a:bodyPr/>
          <a:lstStyle/>
          <a:p>
            <a:fld id="{A75BBBDD-C2B5-3543-BD4E-A16247D94E90}" type="slidenum">
              <a:rPr lang="en-US" smtClean="0"/>
              <a:t>‹#›</a:t>
            </a:fld>
            <a:endParaRPr lang="en-US"/>
          </a:p>
        </p:txBody>
      </p:sp>
    </p:spTree>
    <p:extLst>
      <p:ext uri="{BB962C8B-B14F-4D97-AF65-F5344CB8AC3E}">
        <p14:creationId xmlns:p14="http://schemas.microsoft.com/office/powerpoint/2010/main" val="3781168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B1F47-C561-CA42-ACC2-E0C22B4DA30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27F51FB-90A1-5848-B2F5-26C0C0C2507F}"/>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248E46-C2C1-6C48-944F-548D19981F0E}"/>
              </a:ext>
            </a:extLst>
          </p:cNvPr>
          <p:cNvSpPr>
            <a:spLocks noGrp="1"/>
          </p:cNvSpPr>
          <p:nvPr>
            <p:ph type="dt" sz="half" idx="10"/>
          </p:nvPr>
        </p:nvSpPr>
        <p:spPr/>
        <p:txBody>
          <a:bodyPr/>
          <a:lstStyle/>
          <a:p>
            <a:fld id="{F9691208-E7AA-4A4E-B36E-ADC979BD2C8F}" type="datetimeFigureOut">
              <a:rPr lang="en-US" smtClean="0"/>
              <a:t>5/21/20</a:t>
            </a:fld>
            <a:endParaRPr lang="en-US"/>
          </a:p>
        </p:txBody>
      </p:sp>
      <p:sp>
        <p:nvSpPr>
          <p:cNvPr id="5" name="Footer Placeholder 4">
            <a:extLst>
              <a:ext uri="{FF2B5EF4-FFF2-40B4-BE49-F238E27FC236}">
                <a16:creationId xmlns:a16="http://schemas.microsoft.com/office/drawing/2014/main" id="{D9B846CE-DC0B-B047-86D2-EA822FE3CD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298BDE-CAC7-4043-A22C-A1D483F08A53}"/>
              </a:ext>
            </a:extLst>
          </p:cNvPr>
          <p:cNvSpPr>
            <a:spLocks noGrp="1"/>
          </p:cNvSpPr>
          <p:nvPr>
            <p:ph type="sldNum" sz="quarter" idx="12"/>
          </p:nvPr>
        </p:nvSpPr>
        <p:spPr/>
        <p:txBody>
          <a:bodyPr/>
          <a:lstStyle/>
          <a:p>
            <a:fld id="{A75BBBDD-C2B5-3543-BD4E-A16247D94E90}" type="slidenum">
              <a:rPr lang="en-US" smtClean="0"/>
              <a:t>‹#›</a:t>
            </a:fld>
            <a:endParaRPr lang="en-US"/>
          </a:p>
        </p:txBody>
      </p:sp>
    </p:spTree>
    <p:extLst>
      <p:ext uri="{BB962C8B-B14F-4D97-AF65-F5344CB8AC3E}">
        <p14:creationId xmlns:p14="http://schemas.microsoft.com/office/powerpoint/2010/main" val="1821702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0F7DE-0A02-AB4B-946D-24FE9347CF89}"/>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F064B5-4BCD-0947-8068-1D4498D9DC60}"/>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9D232C-5663-E943-BADD-99ED8A4B71B1}"/>
              </a:ext>
            </a:extLst>
          </p:cNvPr>
          <p:cNvSpPr>
            <a:spLocks noGrp="1"/>
          </p:cNvSpPr>
          <p:nvPr>
            <p:ph type="dt" sz="half" idx="10"/>
          </p:nvPr>
        </p:nvSpPr>
        <p:spPr/>
        <p:txBody>
          <a:bodyPr/>
          <a:lstStyle/>
          <a:p>
            <a:fld id="{F9691208-E7AA-4A4E-B36E-ADC979BD2C8F}" type="datetimeFigureOut">
              <a:rPr lang="en-US" smtClean="0"/>
              <a:t>5/21/20</a:t>
            </a:fld>
            <a:endParaRPr lang="en-US"/>
          </a:p>
        </p:txBody>
      </p:sp>
      <p:sp>
        <p:nvSpPr>
          <p:cNvPr id="5" name="Footer Placeholder 4">
            <a:extLst>
              <a:ext uri="{FF2B5EF4-FFF2-40B4-BE49-F238E27FC236}">
                <a16:creationId xmlns:a16="http://schemas.microsoft.com/office/drawing/2014/main" id="{AC46D5EA-4935-F649-A429-2836D2BFBA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1690A-DE67-2440-B8B0-11450B55F0A5}"/>
              </a:ext>
            </a:extLst>
          </p:cNvPr>
          <p:cNvSpPr>
            <a:spLocks noGrp="1"/>
          </p:cNvSpPr>
          <p:nvPr>
            <p:ph type="sldNum" sz="quarter" idx="12"/>
          </p:nvPr>
        </p:nvSpPr>
        <p:spPr/>
        <p:txBody>
          <a:bodyPr/>
          <a:lstStyle/>
          <a:p>
            <a:fld id="{A75BBBDD-C2B5-3543-BD4E-A16247D94E90}" type="slidenum">
              <a:rPr lang="en-US" smtClean="0"/>
              <a:t>‹#›</a:t>
            </a:fld>
            <a:endParaRPr lang="en-US"/>
          </a:p>
        </p:txBody>
      </p:sp>
    </p:spTree>
    <p:extLst>
      <p:ext uri="{BB962C8B-B14F-4D97-AF65-F5344CB8AC3E}">
        <p14:creationId xmlns:p14="http://schemas.microsoft.com/office/powerpoint/2010/main" val="2343498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AF2F1-315C-5C48-B760-ED5E89C6A2AF}"/>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4FCCDAE-990C-904C-83CA-A5018C6AE8D6}"/>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95434B-5E20-A44B-9A45-6DA8F50BBAF9}"/>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346B39-CD6C-1F48-9838-E1D79CB78EB5}"/>
              </a:ext>
            </a:extLst>
          </p:cNvPr>
          <p:cNvSpPr>
            <a:spLocks noGrp="1"/>
          </p:cNvSpPr>
          <p:nvPr>
            <p:ph type="dt" sz="half" idx="10"/>
          </p:nvPr>
        </p:nvSpPr>
        <p:spPr/>
        <p:txBody>
          <a:bodyPr/>
          <a:lstStyle/>
          <a:p>
            <a:fld id="{F9691208-E7AA-4A4E-B36E-ADC979BD2C8F}" type="datetimeFigureOut">
              <a:rPr lang="en-US" smtClean="0"/>
              <a:t>5/21/20</a:t>
            </a:fld>
            <a:endParaRPr lang="en-US"/>
          </a:p>
        </p:txBody>
      </p:sp>
      <p:sp>
        <p:nvSpPr>
          <p:cNvPr id="6" name="Footer Placeholder 5">
            <a:extLst>
              <a:ext uri="{FF2B5EF4-FFF2-40B4-BE49-F238E27FC236}">
                <a16:creationId xmlns:a16="http://schemas.microsoft.com/office/drawing/2014/main" id="{3B5AECE6-5A47-EB4C-A44B-BFEF440616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027367-289A-A04E-B315-DC7F1C6D9DFD}"/>
              </a:ext>
            </a:extLst>
          </p:cNvPr>
          <p:cNvSpPr>
            <a:spLocks noGrp="1"/>
          </p:cNvSpPr>
          <p:nvPr>
            <p:ph type="sldNum" sz="quarter" idx="12"/>
          </p:nvPr>
        </p:nvSpPr>
        <p:spPr/>
        <p:txBody>
          <a:bodyPr/>
          <a:lstStyle/>
          <a:p>
            <a:fld id="{A75BBBDD-C2B5-3543-BD4E-A16247D94E90}" type="slidenum">
              <a:rPr lang="en-US" smtClean="0"/>
              <a:t>‹#›</a:t>
            </a:fld>
            <a:endParaRPr lang="en-US"/>
          </a:p>
        </p:txBody>
      </p:sp>
    </p:spTree>
    <p:extLst>
      <p:ext uri="{BB962C8B-B14F-4D97-AF65-F5344CB8AC3E}">
        <p14:creationId xmlns:p14="http://schemas.microsoft.com/office/powerpoint/2010/main" val="876536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89A4-33AC-3A4B-9F11-20F6EB57C5DF}"/>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DA47D5B-8036-2F4C-BF4D-377FFC702474}"/>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5F2997-A584-2749-86E4-BF19813E4144}"/>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7FF527-3F93-C44C-A738-9EB5B84153A3}"/>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D88BBB-D001-1F41-A63B-D6CA4408A285}"/>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70EF37-D469-AB48-9F8B-097F032887FA}"/>
              </a:ext>
            </a:extLst>
          </p:cNvPr>
          <p:cNvSpPr>
            <a:spLocks noGrp="1"/>
          </p:cNvSpPr>
          <p:nvPr>
            <p:ph type="dt" sz="half" idx="10"/>
          </p:nvPr>
        </p:nvSpPr>
        <p:spPr/>
        <p:txBody>
          <a:bodyPr/>
          <a:lstStyle/>
          <a:p>
            <a:fld id="{F9691208-E7AA-4A4E-B36E-ADC979BD2C8F}" type="datetimeFigureOut">
              <a:rPr lang="en-US" smtClean="0"/>
              <a:t>5/21/20</a:t>
            </a:fld>
            <a:endParaRPr lang="en-US"/>
          </a:p>
        </p:txBody>
      </p:sp>
      <p:sp>
        <p:nvSpPr>
          <p:cNvPr id="8" name="Footer Placeholder 7">
            <a:extLst>
              <a:ext uri="{FF2B5EF4-FFF2-40B4-BE49-F238E27FC236}">
                <a16:creationId xmlns:a16="http://schemas.microsoft.com/office/drawing/2014/main" id="{9AFA7956-8276-D244-96D2-A22D785B87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2841C1-7EA2-E845-9597-A04356A8017F}"/>
              </a:ext>
            </a:extLst>
          </p:cNvPr>
          <p:cNvSpPr>
            <a:spLocks noGrp="1"/>
          </p:cNvSpPr>
          <p:nvPr>
            <p:ph type="sldNum" sz="quarter" idx="12"/>
          </p:nvPr>
        </p:nvSpPr>
        <p:spPr/>
        <p:txBody>
          <a:bodyPr/>
          <a:lstStyle/>
          <a:p>
            <a:fld id="{A75BBBDD-C2B5-3543-BD4E-A16247D94E90}" type="slidenum">
              <a:rPr lang="en-US" smtClean="0"/>
              <a:t>‹#›</a:t>
            </a:fld>
            <a:endParaRPr lang="en-US"/>
          </a:p>
        </p:txBody>
      </p:sp>
    </p:spTree>
    <p:extLst>
      <p:ext uri="{BB962C8B-B14F-4D97-AF65-F5344CB8AC3E}">
        <p14:creationId xmlns:p14="http://schemas.microsoft.com/office/powerpoint/2010/main" val="100206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ADDF89-68CB-CE41-8871-359730452D6C}" type="datetimeFigureOut">
              <a:rPr lang="en-US" smtClean="0"/>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DDE89-A2C4-264C-9863-7BA121FFA5A7}" type="slidenum">
              <a:rPr lang="en-US" smtClean="0"/>
              <a:t>‹#›</a:t>
            </a:fld>
            <a:endParaRPr lang="en-US"/>
          </a:p>
        </p:txBody>
      </p:sp>
    </p:spTree>
    <p:extLst>
      <p:ext uri="{BB962C8B-B14F-4D97-AF65-F5344CB8AC3E}">
        <p14:creationId xmlns:p14="http://schemas.microsoft.com/office/powerpoint/2010/main" val="6246346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19899-28B4-D143-BD08-818FCA113A40}"/>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469E9B1-A0D0-AD42-8863-8867A077312E}"/>
              </a:ext>
            </a:extLst>
          </p:cNvPr>
          <p:cNvSpPr>
            <a:spLocks noGrp="1"/>
          </p:cNvSpPr>
          <p:nvPr>
            <p:ph type="dt" sz="half" idx="10"/>
          </p:nvPr>
        </p:nvSpPr>
        <p:spPr/>
        <p:txBody>
          <a:bodyPr/>
          <a:lstStyle/>
          <a:p>
            <a:fld id="{F9691208-E7AA-4A4E-B36E-ADC979BD2C8F}" type="datetimeFigureOut">
              <a:rPr lang="en-US" smtClean="0"/>
              <a:t>5/21/20</a:t>
            </a:fld>
            <a:endParaRPr lang="en-US"/>
          </a:p>
        </p:txBody>
      </p:sp>
      <p:sp>
        <p:nvSpPr>
          <p:cNvPr id="4" name="Footer Placeholder 3">
            <a:extLst>
              <a:ext uri="{FF2B5EF4-FFF2-40B4-BE49-F238E27FC236}">
                <a16:creationId xmlns:a16="http://schemas.microsoft.com/office/drawing/2014/main" id="{EE475C3C-9027-464C-A6E4-A3DAE7BF4D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5735D1-9AAE-AC42-9694-DE37BA32DE4D}"/>
              </a:ext>
            </a:extLst>
          </p:cNvPr>
          <p:cNvSpPr>
            <a:spLocks noGrp="1"/>
          </p:cNvSpPr>
          <p:nvPr>
            <p:ph type="sldNum" sz="quarter" idx="12"/>
          </p:nvPr>
        </p:nvSpPr>
        <p:spPr/>
        <p:txBody>
          <a:bodyPr/>
          <a:lstStyle/>
          <a:p>
            <a:fld id="{A75BBBDD-C2B5-3543-BD4E-A16247D94E90}" type="slidenum">
              <a:rPr lang="en-US" smtClean="0"/>
              <a:t>‹#›</a:t>
            </a:fld>
            <a:endParaRPr lang="en-US"/>
          </a:p>
        </p:txBody>
      </p:sp>
    </p:spTree>
    <p:extLst>
      <p:ext uri="{BB962C8B-B14F-4D97-AF65-F5344CB8AC3E}">
        <p14:creationId xmlns:p14="http://schemas.microsoft.com/office/powerpoint/2010/main" val="40407259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96B246-2EA3-1C4F-BB1F-395A581B63DB}"/>
              </a:ext>
            </a:extLst>
          </p:cNvPr>
          <p:cNvSpPr>
            <a:spLocks noGrp="1"/>
          </p:cNvSpPr>
          <p:nvPr>
            <p:ph type="dt" sz="half" idx="10"/>
          </p:nvPr>
        </p:nvSpPr>
        <p:spPr/>
        <p:txBody>
          <a:bodyPr/>
          <a:lstStyle/>
          <a:p>
            <a:fld id="{F9691208-E7AA-4A4E-B36E-ADC979BD2C8F}" type="datetimeFigureOut">
              <a:rPr lang="en-US" smtClean="0"/>
              <a:t>5/21/20</a:t>
            </a:fld>
            <a:endParaRPr lang="en-US"/>
          </a:p>
        </p:txBody>
      </p:sp>
      <p:sp>
        <p:nvSpPr>
          <p:cNvPr id="3" name="Footer Placeholder 2">
            <a:extLst>
              <a:ext uri="{FF2B5EF4-FFF2-40B4-BE49-F238E27FC236}">
                <a16:creationId xmlns:a16="http://schemas.microsoft.com/office/drawing/2014/main" id="{B76CA583-F130-B044-A20D-E60BDD2CE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A599D2-53E2-2847-93AF-C7EAA0C27C96}"/>
              </a:ext>
            </a:extLst>
          </p:cNvPr>
          <p:cNvSpPr>
            <a:spLocks noGrp="1"/>
          </p:cNvSpPr>
          <p:nvPr>
            <p:ph type="sldNum" sz="quarter" idx="12"/>
          </p:nvPr>
        </p:nvSpPr>
        <p:spPr/>
        <p:txBody>
          <a:bodyPr/>
          <a:lstStyle/>
          <a:p>
            <a:fld id="{A75BBBDD-C2B5-3543-BD4E-A16247D94E90}" type="slidenum">
              <a:rPr lang="en-US" smtClean="0"/>
              <a:t>‹#›</a:t>
            </a:fld>
            <a:endParaRPr lang="en-US"/>
          </a:p>
        </p:txBody>
      </p:sp>
    </p:spTree>
    <p:extLst>
      <p:ext uri="{BB962C8B-B14F-4D97-AF65-F5344CB8AC3E}">
        <p14:creationId xmlns:p14="http://schemas.microsoft.com/office/powerpoint/2010/main" val="13157628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4EB8-355C-104E-BC91-EA5FA1E28066}"/>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999424-6C18-7143-A618-F63AAABCBD81}"/>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F3B422-C878-0C40-A94F-1902321F071D}"/>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DEC704-7156-E249-BD91-CBF2746394A1}"/>
              </a:ext>
            </a:extLst>
          </p:cNvPr>
          <p:cNvSpPr>
            <a:spLocks noGrp="1"/>
          </p:cNvSpPr>
          <p:nvPr>
            <p:ph type="dt" sz="half" idx="10"/>
          </p:nvPr>
        </p:nvSpPr>
        <p:spPr/>
        <p:txBody>
          <a:bodyPr/>
          <a:lstStyle/>
          <a:p>
            <a:fld id="{F9691208-E7AA-4A4E-B36E-ADC979BD2C8F}" type="datetimeFigureOut">
              <a:rPr lang="en-US" smtClean="0"/>
              <a:t>5/21/20</a:t>
            </a:fld>
            <a:endParaRPr lang="en-US"/>
          </a:p>
        </p:txBody>
      </p:sp>
      <p:sp>
        <p:nvSpPr>
          <p:cNvPr id="6" name="Footer Placeholder 5">
            <a:extLst>
              <a:ext uri="{FF2B5EF4-FFF2-40B4-BE49-F238E27FC236}">
                <a16:creationId xmlns:a16="http://schemas.microsoft.com/office/drawing/2014/main" id="{D783001B-000C-2540-9C3B-FCDBE50FA7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B71583-C176-604B-A255-DFF5EF14228B}"/>
              </a:ext>
            </a:extLst>
          </p:cNvPr>
          <p:cNvSpPr>
            <a:spLocks noGrp="1"/>
          </p:cNvSpPr>
          <p:nvPr>
            <p:ph type="sldNum" sz="quarter" idx="12"/>
          </p:nvPr>
        </p:nvSpPr>
        <p:spPr/>
        <p:txBody>
          <a:bodyPr/>
          <a:lstStyle/>
          <a:p>
            <a:fld id="{A75BBBDD-C2B5-3543-BD4E-A16247D94E90}" type="slidenum">
              <a:rPr lang="en-US" smtClean="0"/>
              <a:t>‹#›</a:t>
            </a:fld>
            <a:endParaRPr lang="en-US"/>
          </a:p>
        </p:txBody>
      </p:sp>
    </p:spTree>
    <p:extLst>
      <p:ext uri="{BB962C8B-B14F-4D97-AF65-F5344CB8AC3E}">
        <p14:creationId xmlns:p14="http://schemas.microsoft.com/office/powerpoint/2010/main" val="13975980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78988-03E4-4F44-BE37-FD741BECA0BB}"/>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940B74-B858-5A44-A18D-81A2AA29D17E}"/>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CD31F5-DABC-8B45-AF4E-B93782EEF32F}"/>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A01AC9-9B9C-7C45-A99D-25F610A56177}"/>
              </a:ext>
            </a:extLst>
          </p:cNvPr>
          <p:cNvSpPr>
            <a:spLocks noGrp="1"/>
          </p:cNvSpPr>
          <p:nvPr>
            <p:ph type="dt" sz="half" idx="10"/>
          </p:nvPr>
        </p:nvSpPr>
        <p:spPr/>
        <p:txBody>
          <a:bodyPr/>
          <a:lstStyle/>
          <a:p>
            <a:fld id="{F9691208-E7AA-4A4E-B36E-ADC979BD2C8F}" type="datetimeFigureOut">
              <a:rPr lang="en-US" smtClean="0"/>
              <a:t>5/21/20</a:t>
            </a:fld>
            <a:endParaRPr lang="en-US"/>
          </a:p>
        </p:txBody>
      </p:sp>
      <p:sp>
        <p:nvSpPr>
          <p:cNvPr id="6" name="Footer Placeholder 5">
            <a:extLst>
              <a:ext uri="{FF2B5EF4-FFF2-40B4-BE49-F238E27FC236}">
                <a16:creationId xmlns:a16="http://schemas.microsoft.com/office/drawing/2014/main" id="{E4D3B2DB-49BC-2D48-A895-FD7E81AFE9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4F44EF-AB8C-BC41-97BC-E2CE4E584607}"/>
              </a:ext>
            </a:extLst>
          </p:cNvPr>
          <p:cNvSpPr>
            <a:spLocks noGrp="1"/>
          </p:cNvSpPr>
          <p:nvPr>
            <p:ph type="sldNum" sz="quarter" idx="12"/>
          </p:nvPr>
        </p:nvSpPr>
        <p:spPr/>
        <p:txBody>
          <a:bodyPr/>
          <a:lstStyle/>
          <a:p>
            <a:fld id="{A75BBBDD-C2B5-3543-BD4E-A16247D94E90}" type="slidenum">
              <a:rPr lang="en-US" smtClean="0"/>
              <a:t>‹#›</a:t>
            </a:fld>
            <a:endParaRPr lang="en-US"/>
          </a:p>
        </p:txBody>
      </p:sp>
    </p:spTree>
    <p:extLst>
      <p:ext uri="{BB962C8B-B14F-4D97-AF65-F5344CB8AC3E}">
        <p14:creationId xmlns:p14="http://schemas.microsoft.com/office/powerpoint/2010/main" val="17420510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8F190-0C2F-1444-B73E-281CA479D37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6B073B-9DEE-C847-B294-497B69D92BF4}"/>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468439-C891-014C-A4B5-C87AB778FF80}"/>
              </a:ext>
            </a:extLst>
          </p:cNvPr>
          <p:cNvSpPr>
            <a:spLocks noGrp="1"/>
          </p:cNvSpPr>
          <p:nvPr>
            <p:ph type="dt" sz="half" idx="10"/>
          </p:nvPr>
        </p:nvSpPr>
        <p:spPr/>
        <p:txBody>
          <a:bodyPr/>
          <a:lstStyle/>
          <a:p>
            <a:fld id="{F9691208-E7AA-4A4E-B36E-ADC979BD2C8F}" type="datetimeFigureOut">
              <a:rPr lang="en-US" smtClean="0"/>
              <a:t>5/21/20</a:t>
            </a:fld>
            <a:endParaRPr lang="en-US"/>
          </a:p>
        </p:txBody>
      </p:sp>
      <p:sp>
        <p:nvSpPr>
          <p:cNvPr id="5" name="Footer Placeholder 4">
            <a:extLst>
              <a:ext uri="{FF2B5EF4-FFF2-40B4-BE49-F238E27FC236}">
                <a16:creationId xmlns:a16="http://schemas.microsoft.com/office/drawing/2014/main" id="{1991F5A5-71EE-7B4E-8905-B211506BE3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0E95C-C2D3-8C43-B4AD-B9656D579EB1}"/>
              </a:ext>
            </a:extLst>
          </p:cNvPr>
          <p:cNvSpPr>
            <a:spLocks noGrp="1"/>
          </p:cNvSpPr>
          <p:nvPr>
            <p:ph type="sldNum" sz="quarter" idx="12"/>
          </p:nvPr>
        </p:nvSpPr>
        <p:spPr/>
        <p:txBody>
          <a:bodyPr/>
          <a:lstStyle/>
          <a:p>
            <a:fld id="{A75BBBDD-C2B5-3543-BD4E-A16247D94E90}" type="slidenum">
              <a:rPr lang="en-US" smtClean="0"/>
              <a:t>‹#›</a:t>
            </a:fld>
            <a:endParaRPr lang="en-US"/>
          </a:p>
        </p:txBody>
      </p:sp>
    </p:spTree>
    <p:extLst>
      <p:ext uri="{BB962C8B-B14F-4D97-AF65-F5344CB8AC3E}">
        <p14:creationId xmlns:p14="http://schemas.microsoft.com/office/powerpoint/2010/main" val="29350616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C9EC11-16B8-EA4D-9298-0C2E28EA922C}"/>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0B3384-913F-E84A-9CF0-86EB33D363E0}"/>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D7713E-2268-C04F-974B-DA07C74FBAFE}"/>
              </a:ext>
            </a:extLst>
          </p:cNvPr>
          <p:cNvSpPr>
            <a:spLocks noGrp="1"/>
          </p:cNvSpPr>
          <p:nvPr>
            <p:ph type="dt" sz="half" idx="10"/>
          </p:nvPr>
        </p:nvSpPr>
        <p:spPr/>
        <p:txBody>
          <a:bodyPr/>
          <a:lstStyle/>
          <a:p>
            <a:fld id="{F9691208-E7AA-4A4E-B36E-ADC979BD2C8F}" type="datetimeFigureOut">
              <a:rPr lang="en-US" smtClean="0"/>
              <a:t>5/21/20</a:t>
            </a:fld>
            <a:endParaRPr lang="en-US"/>
          </a:p>
        </p:txBody>
      </p:sp>
      <p:sp>
        <p:nvSpPr>
          <p:cNvPr id="5" name="Footer Placeholder 4">
            <a:extLst>
              <a:ext uri="{FF2B5EF4-FFF2-40B4-BE49-F238E27FC236}">
                <a16:creationId xmlns:a16="http://schemas.microsoft.com/office/drawing/2014/main" id="{5C4BF3DF-84CF-F743-8DB2-94D26BF19B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7FC8B-3C0C-F74D-9024-74A17711A4C9}"/>
              </a:ext>
            </a:extLst>
          </p:cNvPr>
          <p:cNvSpPr>
            <a:spLocks noGrp="1"/>
          </p:cNvSpPr>
          <p:nvPr>
            <p:ph type="sldNum" sz="quarter" idx="12"/>
          </p:nvPr>
        </p:nvSpPr>
        <p:spPr/>
        <p:txBody>
          <a:bodyPr/>
          <a:lstStyle/>
          <a:p>
            <a:fld id="{A75BBBDD-C2B5-3543-BD4E-A16247D94E90}" type="slidenum">
              <a:rPr lang="en-US" smtClean="0"/>
              <a:t>‹#›</a:t>
            </a:fld>
            <a:endParaRPr lang="en-US"/>
          </a:p>
        </p:txBody>
      </p:sp>
    </p:spTree>
    <p:extLst>
      <p:ext uri="{BB962C8B-B14F-4D97-AF65-F5344CB8AC3E}">
        <p14:creationId xmlns:p14="http://schemas.microsoft.com/office/powerpoint/2010/main" val="37093424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6600" spc="-9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500634" y="4206876"/>
            <a:ext cx="6921151" cy="1645920"/>
          </a:xfrm>
        </p:spPr>
        <p:txBody>
          <a:bodyPr>
            <a:normAutofit/>
          </a:bodyPr>
          <a:lstStyle>
            <a:lvl1pPr marL="0" indent="0" algn="l">
              <a:buNone/>
              <a:defRPr sz="2400">
                <a:solidFill>
                  <a:schemeClr val="bg1"/>
                </a:solidFill>
                <a:latin typeface="+mj-lt"/>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5/21/20</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898197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2D3E9E-A95C-48F2-B4BF-A71542E0BE9A}" type="datetimeFigureOut">
              <a:rPr lang="en-US" dirty="0"/>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7645548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66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00634" y="4204209"/>
            <a:ext cx="6919722" cy="1645920"/>
          </a:xfrm>
        </p:spPr>
        <p:txBody>
          <a:bodyPr anchor="t">
            <a:normAutofit/>
          </a:bodyPr>
          <a:lstStyle>
            <a:lvl1pPr marL="0" indent="0">
              <a:buNone/>
              <a:defRPr sz="2400">
                <a:solidFill>
                  <a:schemeClr val="tx1"/>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3128504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7492" y="1998134"/>
            <a:ext cx="3497580" cy="37673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08498" y="1998134"/>
            <a:ext cx="3497580" cy="37673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2952B5-7A2F-4CC8-B7CE-9234E21C2837}" type="datetimeFigureOut">
              <a:rPr lang="en-US" dirty="0"/>
              <a:t>5/21/20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811228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ADDF89-68CB-CE41-8871-359730452D6C}" type="datetimeFigureOut">
              <a:rPr lang="en-US" smtClean="0"/>
              <a:t>5/21/20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DDE89-A2C4-264C-9863-7BA121FFA5A7}" type="slidenum">
              <a:rPr lang="en-US" smtClean="0"/>
              <a:t>‹#›</a:t>
            </a:fld>
            <a:endParaRPr lang="en-US"/>
          </a:p>
        </p:txBody>
      </p:sp>
    </p:spTree>
    <p:extLst>
      <p:ext uri="{BB962C8B-B14F-4D97-AF65-F5344CB8AC3E}">
        <p14:creationId xmlns:p14="http://schemas.microsoft.com/office/powerpoint/2010/main" val="4956102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507492" y="2040467"/>
            <a:ext cx="3497580" cy="723400"/>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7492" y="2753084"/>
            <a:ext cx="3497580"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05706" y="2038435"/>
            <a:ext cx="3497580" cy="722376"/>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505706" y="2750990"/>
            <a:ext cx="3497580"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1DA07A-9201-4B4B-BAF2-015AFA30F520}" type="datetimeFigureOut">
              <a:rPr lang="en-US" dirty="0"/>
              <a:t>5/21/20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0710229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D7E00A-486F-4252-8B1D-E32645521F49}" type="datetimeFigureOut">
              <a:rPr lang="en-US" dirty="0"/>
              <a:t>5/21/20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0957491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5/21/20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1171570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000">
                <a:solidFill>
                  <a:srgbClr val="FFFFFF"/>
                </a:solidFill>
              </a:defRPr>
            </a:lvl1pPr>
          </a:lstStyle>
          <a:p>
            <a:r>
              <a:rPr lang="en-US"/>
              <a:t>Click to edit Master title style</a:t>
            </a:r>
          </a:p>
        </p:txBody>
      </p:sp>
      <p:sp>
        <p:nvSpPr>
          <p:cNvPr id="3" name="Content Placeholder 2"/>
          <p:cNvSpPr>
            <a:spLocks noGrp="1"/>
          </p:cNvSpPr>
          <p:nvPr>
            <p:ph idx="1"/>
          </p:nvPr>
        </p:nvSpPr>
        <p:spPr>
          <a:xfrm>
            <a:off x="571500" y="762000"/>
            <a:ext cx="4572000" cy="4572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685800" rtl="0" eaLnBrk="1" fontAlgn="auto" latinLnBrk="0" hangingPunct="1">
              <a:lnSpc>
                <a:spcPct val="100000"/>
              </a:lnSpc>
              <a:spcBef>
                <a:spcPts val="900"/>
              </a:spcBef>
              <a:spcAft>
                <a:spcPts val="0"/>
              </a:spcAft>
              <a:buClrTx/>
              <a:buSzTx/>
              <a:buFontTx/>
              <a:buNone/>
              <a:tabLst/>
              <a:defRPr sz="13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ts val="105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5/21/20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36788201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defRPr sz="24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9144000" cy="5330952"/>
          </a:xfrm>
          <a:blipFill>
            <a:blip r:embed="rId2"/>
            <a:stretch>
              <a:fillRect/>
            </a:stretch>
          </a:blipFill>
        </p:spPr>
        <p:txBody>
          <a:bodyPr anchor="t"/>
          <a:lstStyle>
            <a:lvl1pPr marL="0" indent="0" algn="ctr">
              <a:spcBef>
                <a:spcPts val="600"/>
              </a:spcBef>
              <a:buNone/>
              <a:defRPr sz="2400">
                <a:solidFill>
                  <a:schemeClr val="tx1">
                    <a:lumMod val="75000"/>
                    <a:lumOff val="2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buNone/>
              <a:defRPr sz="10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5/21/20</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4042433750"/>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4E5243-F52A-4D37-9694-EB26C6C31910}" type="datetimeFigureOut">
              <a:rPr lang="en-US" dirty="0"/>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6541547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77B6E1-634A-48DC-9E8B-D894023267EF}" type="datetimeFigureOut">
              <a:rPr lang="en-US" dirty="0"/>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534977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ADDF89-68CB-CE41-8871-359730452D6C}" type="datetimeFigureOut">
              <a:rPr lang="en-US" smtClean="0"/>
              <a:t>5/21/20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0DDE89-A2C4-264C-9863-7BA121FFA5A7}" type="slidenum">
              <a:rPr lang="en-US" smtClean="0"/>
              <a:t>‹#›</a:t>
            </a:fld>
            <a:endParaRPr lang="en-US"/>
          </a:p>
        </p:txBody>
      </p:sp>
    </p:spTree>
    <p:extLst>
      <p:ext uri="{BB962C8B-B14F-4D97-AF65-F5344CB8AC3E}">
        <p14:creationId xmlns:p14="http://schemas.microsoft.com/office/powerpoint/2010/main" val="332615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ADDF89-68CB-CE41-8871-359730452D6C}" type="datetimeFigureOut">
              <a:rPr lang="en-US" smtClean="0"/>
              <a:t>5/21/20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0DDE89-A2C4-264C-9863-7BA121FFA5A7}" type="slidenum">
              <a:rPr lang="en-US" smtClean="0"/>
              <a:t>‹#›</a:t>
            </a:fld>
            <a:endParaRPr lang="en-US"/>
          </a:p>
        </p:txBody>
      </p:sp>
    </p:spTree>
    <p:extLst>
      <p:ext uri="{BB962C8B-B14F-4D97-AF65-F5344CB8AC3E}">
        <p14:creationId xmlns:p14="http://schemas.microsoft.com/office/powerpoint/2010/main" val="609940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ADDF89-68CB-CE41-8871-359730452D6C}" type="datetimeFigureOut">
              <a:rPr lang="en-US" smtClean="0"/>
              <a:t>5/21/20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0DDE89-A2C4-264C-9863-7BA121FFA5A7}" type="slidenum">
              <a:rPr lang="en-US" smtClean="0"/>
              <a:t>‹#›</a:t>
            </a:fld>
            <a:endParaRPr lang="en-US"/>
          </a:p>
        </p:txBody>
      </p:sp>
    </p:spTree>
    <p:extLst>
      <p:ext uri="{BB962C8B-B14F-4D97-AF65-F5344CB8AC3E}">
        <p14:creationId xmlns:p14="http://schemas.microsoft.com/office/powerpoint/2010/main" val="1270850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ADDF89-68CB-CE41-8871-359730452D6C}" type="datetimeFigureOut">
              <a:rPr lang="en-US" smtClean="0"/>
              <a:t>5/21/20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DDE89-A2C4-264C-9863-7BA121FFA5A7}" type="slidenum">
              <a:rPr lang="en-US" smtClean="0"/>
              <a:t>‹#›</a:t>
            </a:fld>
            <a:endParaRPr lang="en-US"/>
          </a:p>
        </p:txBody>
      </p:sp>
    </p:spTree>
    <p:extLst>
      <p:ext uri="{BB962C8B-B14F-4D97-AF65-F5344CB8AC3E}">
        <p14:creationId xmlns:p14="http://schemas.microsoft.com/office/powerpoint/2010/main" val="57231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ADDF89-68CB-CE41-8871-359730452D6C}" type="datetimeFigureOut">
              <a:rPr lang="en-US" smtClean="0"/>
              <a:t>5/21/20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DDE89-A2C4-264C-9863-7BA121FFA5A7}" type="slidenum">
              <a:rPr lang="en-US" smtClean="0"/>
              <a:t>‹#›</a:t>
            </a:fld>
            <a:endParaRPr lang="en-US"/>
          </a:p>
        </p:txBody>
      </p:sp>
    </p:spTree>
    <p:extLst>
      <p:ext uri="{BB962C8B-B14F-4D97-AF65-F5344CB8AC3E}">
        <p14:creationId xmlns:p14="http://schemas.microsoft.com/office/powerpoint/2010/main" val="3711201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8.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8.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ADDF89-68CB-CE41-8871-359730452D6C}" type="datetimeFigureOut">
              <a:rPr lang="en-US" smtClean="0"/>
              <a:t>5/21/20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DDE89-A2C4-264C-9863-7BA121FFA5A7}" type="slidenum">
              <a:rPr lang="en-US" smtClean="0"/>
              <a:t>‹#›</a:t>
            </a:fld>
            <a:endParaRPr lang="en-US"/>
          </a:p>
        </p:txBody>
      </p:sp>
    </p:spTree>
    <p:extLst>
      <p:ext uri="{BB962C8B-B14F-4D97-AF65-F5344CB8AC3E}">
        <p14:creationId xmlns:p14="http://schemas.microsoft.com/office/powerpoint/2010/main" val="4263504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56000">
              <a:srgbClr val="D9D6D1"/>
            </a:gs>
            <a:gs pos="55978">
              <a:srgbClr val="D9D6D1"/>
            </a:gs>
            <a:gs pos="56034">
              <a:srgbClr val="D9D6D1"/>
            </a:gs>
            <a:gs pos="99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p:cNvSpPr/>
          <p:nvPr/>
        </p:nvSpPr>
        <p:spPr>
          <a:xfrm>
            <a:off x="0" y="2019477"/>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
        <p:nvSpPr>
          <p:cNvPr id="2" name="Title Placeholder 1"/>
          <p:cNvSpPr>
            <a:spLocks noGrp="1"/>
          </p:cNvSpPr>
          <p:nvPr>
            <p:ph type="title"/>
          </p:nvPr>
        </p:nvSpPr>
        <p:spPr>
          <a:xfrm>
            <a:off x="1088685" y="804520"/>
            <a:ext cx="7202456" cy="1049235"/>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088685" y="2015733"/>
            <a:ext cx="7202456"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65604" y="330370"/>
            <a:ext cx="2625536" cy="309201"/>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dirty="0"/>
              <a:pPr/>
              <a:t>5/21/20</a:t>
            </a:fld>
            <a:endParaRPr lang="en-US" dirty="0"/>
          </a:p>
        </p:txBody>
      </p:sp>
      <p:sp>
        <p:nvSpPr>
          <p:cNvPr id="5" name="Footer Placeholder 4"/>
          <p:cNvSpPr>
            <a:spLocks noGrp="1"/>
          </p:cNvSpPr>
          <p:nvPr>
            <p:ph type="ftr" sz="quarter" idx="3"/>
          </p:nvPr>
        </p:nvSpPr>
        <p:spPr>
          <a:xfrm>
            <a:off x="1088684" y="329308"/>
            <a:ext cx="4454127" cy="3092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798973"/>
            <a:ext cx="608264" cy="503578"/>
          </a:xfrm>
          <a:prstGeom prst="rect">
            <a:avLst/>
          </a:prstGeom>
        </p:spPr>
        <p:txBody>
          <a:bodyPr vert="horz" lIns="91440" tIns="45720" rIns="91440" bIns="45720" rtlCol="0" anchor="t"/>
          <a:lstStyle>
            <a:lvl1pPr algn="r">
              <a:defRPr sz="21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97833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9D6D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2B943EC-CEC5-9346-BAF4-25C428FCDBD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91208-E7AA-4A4E-B36E-ADC979BD2C8F}" type="datetimeFigureOut">
              <a:rPr lang="en-US" smtClean="0"/>
              <a:t>5/21/20</a:t>
            </a:fld>
            <a:endParaRPr lang="en-US"/>
          </a:p>
        </p:txBody>
      </p:sp>
      <p:sp>
        <p:nvSpPr>
          <p:cNvPr id="5" name="Footer Placeholder 4">
            <a:extLst>
              <a:ext uri="{FF2B5EF4-FFF2-40B4-BE49-F238E27FC236}">
                <a16:creationId xmlns:a16="http://schemas.microsoft.com/office/drawing/2014/main" id="{CBD54000-4219-9B4F-AF07-5277B84ADB6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1666CF-EE07-E848-8181-205139AFC7E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BBBDD-C2B5-3543-BD4E-A16247D94E90}" type="slidenum">
              <a:rPr lang="en-US" smtClean="0"/>
              <a:t>‹#›</a:t>
            </a:fld>
            <a:endParaRPr lang="en-US"/>
          </a:p>
        </p:txBody>
      </p:sp>
      <p:pic>
        <p:nvPicPr>
          <p:cNvPr id="8" name="Picture 7">
            <a:extLst>
              <a:ext uri="{FF2B5EF4-FFF2-40B4-BE49-F238E27FC236}">
                <a16:creationId xmlns:a16="http://schemas.microsoft.com/office/drawing/2014/main" id="{DFE91F04-6608-BC49-9CCC-6DA49E83919F}"/>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
        <p:nvSpPr>
          <p:cNvPr id="9" name="Title Placeholder 1">
            <a:extLst>
              <a:ext uri="{FF2B5EF4-FFF2-40B4-BE49-F238E27FC236}">
                <a16:creationId xmlns:a16="http://schemas.microsoft.com/office/drawing/2014/main" id="{129D2549-BA7D-F840-805B-46D5E1ED0BDA}"/>
              </a:ext>
            </a:extLst>
          </p:cNvPr>
          <p:cNvSpPr>
            <a:spLocks noGrp="1"/>
          </p:cNvSpPr>
          <p:nvPr>
            <p:ph type="title"/>
          </p:nvPr>
        </p:nvSpPr>
        <p:spPr>
          <a:xfrm>
            <a:off x="1088685" y="804520"/>
            <a:ext cx="7202456" cy="1049235"/>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5406120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7492" y="2011680"/>
            <a:ext cx="8065294"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713">
                <a:solidFill>
                  <a:schemeClr val="tx1">
                    <a:alpha val="80000"/>
                  </a:schemeClr>
                </a:solidFill>
              </a:defRPr>
            </a:lvl1pPr>
          </a:lstStyle>
          <a:p>
            <a:fld id="{5586B75A-687E-405C-8A0B-8D00578BA2C3}" type="datetimeFigureOut">
              <a:rPr lang="en-US" dirty="0"/>
              <a:pPr/>
              <a:t>5/21/20</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713"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6572945" y="5876413"/>
            <a:ext cx="2194560" cy="1397039"/>
          </a:xfrm>
          <a:prstGeom prst="rect">
            <a:avLst/>
          </a:prstGeom>
        </p:spPr>
        <p:txBody>
          <a:bodyPr vert="horz" lIns="91440" tIns="45720" rIns="91440" bIns="45720" rtlCol="0" anchor="b"/>
          <a:lstStyle>
            <a:lvl1pPr algn="r">
              <a:defRPr sz="7725" b="0">
                <a:ln>
                  <a:noFill/>
                </a:ln>
                <a:solidFill>
                  <a:schemeClr val="accent1">
                    <a:alpha val="25000"/>
                  </a:schemeClr>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4444732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p:titleStyle>
    <p:bodyStyle>
      <a:lvl1pPr marL="68580" indent="-68580" algn="l" defTabSz="685800" rtl="0" eaLnBrk="1" latinLnBrk="0" hangingPunct="1">
        <a:lnSpc>
          <a:spcPct val="85000"/>
        </a:lnSpc>
        <a:spcBef>
          <a:spcPts val="975"/>
        </a:spcBef>
        <a:buFont typeface="Arial" pitchFamily="34" charset="0"/>
        <a:buChar char=" "/>
        <a:defRPr sz="1800" kern="1200">
          <a:solidFill>
            <a:schemeClr val="tx1">
              <a:lumMod val="85000"/>
              <a:lumOff val="15000"/>
            </a:schemeClr>
          </a:solidFill>
          <a:latin typeface="+mn-lt"/>
          <a:ea typeface="+mn-ea"/>
          <a:cs typeface="+mn-cs"/>
        </a:defRPr>
      </a:lvl1pPr>
      <a:lvl2pPr marL="260604" indent="-257175" algn="l" defTabSz="685800" rtl="0" eaLnBrk="1" latinLnBrk="0" hangingPunct="1">
        <a:lnSpc>
          <a:spcPct val="85000"/>
        </a:lnSpc>
        <a:spcBef>
          <a:spcPts val="450"/>
        </a:spcBef>
        <a:buFont typeface="Arial" pitchFamily="34" charset="0"/>
        <a:buChar char=" "/>
        <a:defRPr sz="1800" kern="1200">
          <a:solidFill>
            <a:schemeClr val="tx1">
              <a:lumMod val="85000"/>
              <a:lumOff val="15000"/>
            </a:schemeClr>
          </a:solidFill>
          <a:latin typeface="+mn-lt"/>
          <a:ea typeface="+mn-ea"/>
          <a:cs typeface="+mn-cs"/>
        </a:defRPr>
      </a:lvl2pPr>
      <a:lvl3pPr marL="411480" indent="-411480" algn="l" defTabSz="685800" rtl="0" eaLnBrk="1" latinLnBrk="0" hangingPunct="1">
        <a:lnSpc>
          <a:spcPct val="85000"/>
        </a:lnSpc>
        <a:spcBef>
          <a:spcPts val="450"/>
        </a:spcBef>
        <a:buFont typeface="Arial" pitchFamily="34" charset="0"/>
        <a:buChar char=" "/>
        <a:defRPr sz="1500" i="1" kern="1200">
          <a:solidFill>
            <a:schemeClr val="tx1">
              <a:lumMod val="85000"/>
              <a:lumOff val="15000"/>
            </a:schemeClr>
          </a:solidFill>
          <a:latin typeface="+mn-lt"/>
          <a:ea typeface="+mn-ea"/>
          <a:cs typeface="+mn-cs"/>
        </a:defRPr>
      </a:lvl3pPr>
      <a:lvl4pPr marL="617220" indent="-61722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4pPr>
      <a:lvl5pPr marL="822960" indent="-82296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5pPr>
      <a:lvl6pPr marL="9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6pPr>
      <a:lvl7pPr marL="10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7pPr>
      <a:lvl8pPr marL="12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8pPr>
      <a:lvl9pPr marL="13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6.xml"/><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hyperlink" Target="mailto:Kollerv@pcsb.org" TargetMode="External"/><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hyperlink" Target="mailto:kollerv@pcsb.org" TargetMode="Externa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8" Type="http://schemas.openxmlformats.org/officeDocument/2006/relationships/hyperlink" Target="https://www.mastersincounseling.org/counseling/voicemail-greetings/" TargetMode="External"/><Relationship Id="rId3" Type="http://schemas.openxmlformats.org/officeDocument/2006/relationships/image" Target="../media/image29.png"/><Relationship Id="rId7" Type="http://schemas.openxmlformats.org/officeDocument/2006/relationships/hyperlink" Target="https://www.socialworker.com/feature-articles/ethics-articles/ethical-exceptions-social-workers-in-light-of-covid-19-pandemic-physical-distancing/" TargetMode="External"/><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hyperlink" Target="https://www.socialworkers.org/LinkClick.aspx?fileticket=uEWY0sNANmU=&amp;portalid=0" TargetMode="External"/><Relationship Id="rId5" Type="http://schemas.openxmlformats.org/officeDocument/2006/relationships/hyperlink" Target="https://www.socialworkers.org/LinkClick.aspx?fileticket=lcTcdsHUcng=&amp;portalid=0" TargetMode="External"/><Relationship Id="rId4" Type="http://schemas.openxmlformats.org/officeDocument/2006/relationships/hyperlink" Target="https://www.socialworkers.org/About/Ethics/Ethics-Education-and-Resources/Ethics-8/Coronavirus-8-Ethical-Considerations-for-Social-Worker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43.xml"/><Relationship Id="rId4" Type="http://schemas.openxmlformats.org/officeDocument/2006/relationships/hyperlink" Target="https://en.wikipedia.org/wiki/Google_Voic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hyperlink" Target="https://www.integration.samhsa.gov/operations-administration/practice-guidelines-for-video-based-online-mental-health-services_ata_5_29_13.pdf" TargetMode="External"/><Relationship Id="rId7" Type="http://schemas.openxmlformats.org/officeDocument/2006/relationships/hyperlink" Target="https://schoolsocialwork.net/" TargetMode="External"/><Relationship Id="rId2" Type="http://schemas.openxmlformats.org/officeDocument/2006/relationships/notesSlide" Target="../notesSlides/notesSlide10.xml"/><Relationship Id="rId1" Type="http://schemas.openxmlformats.org/officeDocument/2006/relationships/slideLayout" Target="../slideLayouts/slideLayout43.xml"/><Relationship Id="rId6" Type="http://schemas.openxmlformats.org/officeDocument/2006/relationships/hyperlink" Target="https://www.sswaa.org/covid-19-resources" TargetMode="External"/><Relationship Id="rId5" Type="http://schemas.openxmlformats.org/officeDocument/2006/relationships/hyperlink" Target="https://mhttcnetwork.org/centers/mid-america-mhttc/telehealth-toolbox-school-personnel" TargetMode="External"/><Relationship Id="rId4" Type="http://schemas.openxmlformats.org/officeDocument/2006/relationships/hyperlink" Target="https://www.youtube.com/watch?v=JaT2EbaKPPI&amp;feature=youtu.be"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3.xml"/><Relationship Id="rId1" Type="http://schemas.openxmlformats.org/officeDocument/2006/relationships/video" Target="https://www.youtube.com/embed/3A74lXLTABw?feature=oembed" TargetMode="Externa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8" Type="http://schemas.openxmlformats.org/officeDocument/2006/relationships/hyperlink" Target="https://www.integration.samhsa.gov/operations-administration/practice-guidelines-for-video-based-online-mental-health-services_ata_5_29_13.pdf" TargetMode="External"/><Relationship Id="rId3" Type="http://schemas.openxmlformats.org/officeDocument/2006/relationships/hyperlink" Target="https://www.socialworkers.org/Practice/Infectious-Diseases/Coronavirus" TargetMode="External"/><Relationship Id="rId7" Type="http://schemas.openxmlformats.org/officeDocument/2006/relationships/hyperlink" Target="https://www.mastersincounseling.org/counseling/voicemail-greetings/" TargetMode="External"/><Relationship Id="rId2" Type="http://schemas.openxmlformats.org/officeDocument/2006/relationships/notesSlide" Target="../notesSlides/notesSlide12.xml"/><Relationship Id="rId1" Type="http://schemas.openxmlformats.org/officeDocument/2006/relationships/slideLayout" Target="../slideLayouts/slideLayout37.xml"/><Relationship Id="rId6" Type="http://schemas.openxmlformats.org/officeDocument/2006/relationships/hyperlink" Target="https://www.socialworker.com/feature-articles/ethics-articles/ethical-exceptions-social-workers-in-light-of-covid-19-pandemic-physical-distancing/" TargetMode="External"/><Relationship Id="rId5" Type="http://schemas.openxmlformats.org/officeDocument/2006/relationships/hyperlink" Target="https://www.socialworkers.org/LinkClick.aspx?fileticket=uEWY0sNANmU=&amp;portalid=0" TargetMode="External"/><Relationship Id="rId10" Type="http://schemas.openxmlformats.org/officeDocument/2006/relationships/hyperlink" Target="http://www.schoolmentalhealth.org/COVID-19-Resources/" TargetMode="External"/><Relationship Id="rId4" Type="http://schemas.openxmlformats.org/officeDocument/2006/relationships/hyperlink" Target="https://www.socialworkers.org/LinkClick.aspx?fileticket=lcTcdsHUcng=&amp;portalid=0" TargetMode="External"/><Relationship Id="rId9" Type="http://schemas.openxmlformats.org/officeDocument/2006/relationships/hyperlink" Target="https://schoolsocialwork.net/abou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482600" y="3098800"/>
            <a:ext cx="8178800" cy="1168400"/>
          </a:xfrm>
        </p:spPr>
        <p:txBody>
          <a:bodyPr anchor="ctr"/>
          <a:lstStyle/>
          <a:p>
            <a:pPr eaLnBrk="1" hangingPunct="1"/>
            <a:r>
              <a:rPr lang="en-US" dirty="0" err="1">
                <a:latin typeface="Calibri" charset="0"/>
              </a:rPr>
              <a:t>Teletherapy</a:t>
            </a:r>
            <a:r>
              <a:rPr lang="en-US" dirty="0">
                <a:latin typeface="Calibri" charset="0"/>
              </a:rPr>
              <a:t> and Other Virtual Supports</a:t>
            </a:r>
            <a:endParaRPr dirty="0">
              <a:latin typeface="Calibri" charset="0"/>
            </a:endParaRPr>
          </a:p>
        </p:txBody>
      </p:sp>
      <p:sp>
        <p:nvSpPr>
          <p:cNvPr id="3" name="Subtitle 2"/>
          <p:cNvSpPr>
            <a:spLocks noGrp="1"/>
          </p:cNvSpPr>
          <p:nvPr>
            <p:ph type="subTitle" idx="1"/>
          </p:nvPr>
        </p:nvSpPr>
        <p:spPr>
          <a:xfrm>
            <a:off x="482600" y="4384675"/>
            <a:ext cx="8178800" cy="407988"/>
          </a:xfrm>
        </p:spPr>
        <p:txBody>
          <a:bodyPr rtlCol="0">
            <a:normAutofit fontScale="92500" lnSpcReduction="10000"/>
          </a:bodyPr>
          <a:lstStyle/>
          <a:p>
            <a:pPr eaLnBrk="1" fontAlgn="auto" hangingPunct="1">
              <a:spcAft>
                <a:spcPts val="0"/>
              </a:spcAft>
              <a:buFont typeface="Arial" panose="020B0604020202020204" pitchFamily="34" charset="0"/>
              <a:buNone/>
              <a:defRPr/>
            </a:pPr>
            <a:r>
              <a:rPr lang="en-US" dirty="0">
                <a:ea typeface="+mn-ea"/>
                <a:cs typeface="+mn-cs"/>
              </a:rPr>
              <a:t>May 19, 2020</a:t>
            </a:r>
          </a:p>
        </p:txBody>
      </p:sp>
      <p:sp>
        <p:nvSpPr>
          <p:cNvPr id="4" name="Text Placeholder 3"/>
          <p:cNvSpPr>
            <a:spLocks noGrp="1"/>
          </p:cNvSpPr>
          <p:nvPr>
            <p:ph type="body" sz="quarter" idx="14"/>
          </p:nvPr>
        </p:nvSpPr>
        <p:spPr>
          <a:xfrm>
            <a:off x="482600" y="4910138"/>
            <a:ext cx="8178800" cy="365125"/>
          </a:xfrm>
        </p:spPr>
        <p:txBody>
          <a:bodyPr rtlCol="0">
            <a:normAutofit fontScale="92500" lnSpcReduction="10000"/>
          </a:bodyPr>
          <a:lstStyle/>
          <a:p>
            <a:pPr eaLnBrk="1" fontAlgn="auto" hangingPunct="1">
              <a:spcAft>
                <a:spcPts val="0"/>
              </a:spcAft>
              <a:buFont typeface="Arial" panose="020B0604020202020204" pitchFamily="34" charset="0"/>
              <a:buNone/>
              <a:defRPr/>
            </a:pPr>
            <a:endParaRPr lang="en-US" dirty="0">
              <a:ea typeface="+mn-ea"/>
              <a:cs typeface="+mn-cs"/>
            </a:endParaRPr>
          </a:p>
        </p:txBody>
      </p:sp>
    </p:spTree>
    <p:extLst>
      <p:ext uri="{BB962C8B-B14F-4D97-AF65-F5344CB8AC3E}">
        <p14:creationId xmlns:p14="http://schemas.microsoft.com/office/powerpoint/2010/main" val="265519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CSB, example poster. For more information contact Iris Williams, School Social Work Consultant by phone, 850-245-7851 or by email, Iris.Williams@fldoe.org">
            <a:extLst>
              <a:ext uri="{FF2B5EF4-FFF2-40B4-BE49-F238E27FC236}">
                <a16:creationId xmlns:a16="http://schemas.microsoft.com/office/drawing/2014/main" id="{D3C59CB0-1217-426F-AD80-0DC3F5493D9E}"/>
              </a:ext>
            </a:extLst>
          </p:cNvPr>
          <p:cNvPicPr>
            <a:picLocks noChangeAspect="1"/>
          </p:cNvPicPr>
          <p:nvPr/>
        </p:nvPicPr>
        <p:blipFill>
          <a:blip r:embed="rId2"/>
          <a:stretch>
            <a:fillRect/>
          </a:stretch>
        </p:blipFill>
        <p:spPr>
          <a:xfrm>
            <a:off x="5812030" y="1459527"/>
            <a:ext cx="2867738" cy="2173875"/>
          </a:xfrm>
          <a:prstGeom prst="rect">
            <a:avLst/>
          </a:prstGeom>
        </p:spPr>
      </p:pic>
      <p:pic>
        <p:nvPicPr>
          <p:cNvPr id="3" name="Picture 2" descr="Image of an example stanscript poster. For more information contact Iris Williams, School Social Work Consultant by phone, 850-245-7851 or by email, Iris.Williams@fldoe.org">
            <a:extLst>
              <a:ext uri="{FF2B5EF4-FFF2-40B4-BE49-F238E27FC236}">
                <a16:creationId xmlns:a16="http://schemas.microsoft.com/office/drawing/2014/main" id="{92BBAABA-D8BD-4BD9-B33D-881A84404BBA}"/>
              </a:ext>
            </a:extLst>
          </p:cNvPr>
          <p:cNvPicPr>
            <a:picLocks noChangeAspect="1"/>
          </p:cNvPicPr>
          <p:nvPr/>
        </p:nvPicPr>
        <p:blipFill>
          <a:blip r:embed="rId3"/>
          <a:stretch>
            <a:fillRect/>
          </a:stretch>
        </p:blipFill>
        <p:spPr>
          <a:xfrm>
            <a:off x="2913251" y="2747526"/>
            <a:ext cx="2861072" cy="2284196"/>
          </a:xfrm>
          <a:prstGeom prst="rect">
            <a:avLst/>
          </a:prstGeom>
        </p:spPr>
      </p:pic>
      <p:pic>
        <p:nvPicPr>
          <p:cNvPr id="2" name="Picture 1" descr="PCSB, example poster. For more information contact Iris Williams, School Social Work Consultant by phone, 850-245-7851 or by email, Iris.Williams@fldoe.org">
            <a:extLst>
              <a:ext uri="{FF2B5EF4-FFF2-40B4-BE49-F238E27FC236}">
                <a16:creationId xmlns:a16="http://schemas.microsoft.com/office/drawing/2014/main" id="{91518E6E-D1BB-4BFF-9992-04935FB41591}"/>
              </a:ext>
            </a:extLst>
          </p:cNvPr>
          <p:cNvPicPr>
            <a:picLocks noChangeAspect="1"/>
          </p:cNvPicPr>
          <p:nvPr/>
        </p:nvPicPr>
        <p:blipFill>
          <a:blip r:embed="rId4"/>
          <a:stretch>
            <a:fillRect/>
          </a:stretch>
        </p:blipFill>
        <p:spPr>
          <a:xfrm>
            <a:off x="514955" y="1355269"/>
            <a:ext cx="2379684" cy="2382392"/>
          </a:xfrm>
          <a:prstGeom prst="rect">
            <a:avLst/>
          </a:prstGeom>
        </p:spPr>
      </p:pic>
      <p:sp>
        <p:nvSpPr>
          <p:cNvPr id="5" name="Title 4" hidden="1">
            <a:extLst>
              <a:ext uri="{FF2B5EF4-FFF2-40B4-BE49-F238E27FC236}">
                <a16:creationId xmlns:a16="http://schemas.microsoft.com/office/drawing/2014/main" id="{44C74491-A8B4-E640-80F6-72E34C253C73}"/>
              </a:ext>
            </a:extLst>
          </p:cNvPr>
          <p:cNvSpPr>
            <a:spLocks noGrp="1"/>
          </p:cNvSpPr>
          <p:nvPr>
            <p:ph type="title"/>
          </p:nvPr>
        </p:nvSpPr>
        <p:spPr/>
        <p:txBody>
          <a:bodyPr/>
          <a:lstStyle/>
          <a:p>
            <a:r>
              <a:rPr lang="en-US" dirty="0"/>
              <a:t>Sample Posters</a:t>
            </a:r>
          </a:p>
        </p:txBody>
      </p:sp>
    </p:spTree>
    <p:extLst>
      <p:ext uri="{BB962C8B-B14F-4D97-AF65-F5344CB8AC3E}">
        <p14:creationId xmlns:p14="http://schemas.microsoft.com/office/powerpoint/2010/main" val="1541480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A805451-D549-47C4-A49C-29F2E6B4841F}"/>
              </a:ext>
            </a:extLst>
          </p:cNvPr>
          <p:cNvSpPr>
            <a:spLocks noGrp="1"/>
          </p:cNvSpPr>
          <p:nvPr>
            <p:ph type="title"/>
          </p:nvPr>
        </p:nvSpPr>
        <p:spPr>
          <a:xfrm>
            <a:off x="1088686" y="1460641"/>
            <a:ext cx="3132383" cy="786926"/>
          </a:xfrm>
        </p:spPr>
        <p:txBody>
          <a:bodyPr vert="horz" lIns="68580" tIns="34290" rIns="68580" bIns="34290" rtlCol="0" anchor="t">
            <a:normAutofit/>
          </a:bodyPr>
          <a:lstStyle/>
          <a:p>
            <a:r>
              <a:rPr lang="en-US"/>
              <a:t>Home VisITS</a:t>
            </a:r>
            <a:endParaRPr lang="en-US" dirty="0"/>
          </a:p>
        </p:txBody>
      </p:sp>
      <p:sp>
        <p:nvSpPr>
          <p:cNvPr id="9" name="Content Placeholder 8">
            <a:extLst>
              <a:ext uri="{FF2B5EF4-FFF2-40B4-BE49-F238E27FC236}">
                <a16:creationId xmlns:a16="http://schemas.microsoft.com/office/drawing/2014/main" id="{0BB34C0C-155D-4BD3-9E4B-B1735A920139}"/>
              </a:ext>
            </a:extLst>
          </p:cNvPr>
          <p:cNvSpPr>
            <a:spLocks noGrp="1"/>
          </p:cNvSpPr>
          <p:nvPr>
            <p:ph sz="half" idx="1"/>
          </p:nvPr>
        </p:nvSpPr>
        <p:spPr>
          <a:xfrm>
            <a:off x="1088686" y="2369049"/>
            <a:ext cx="3129159" cy="2587960"/>
          </a:xfrm>
        </p:spPr>
        <p:txBody>
          <a:bodyPr vert="horz" lIns="68580" tIns="34290" rIns="68580" bIns="34290" rtlCol="0" anchor="t">
            <a:normAutofit/>
          </a:bodyPr>
          <a:lstStyle/>
          <a:p>
            <a:r>
              <a:rPr lang="en-US"/>
              <a:t>Safety first </a:t>
            </a:r>
          </a:p>
          <a:p>
            <a:r>
              <a:rPr lang="en-US"/>
              <a:t>Case by Case</a:t>
            </a:r>
          </a:p>
          <a:p>
            <a:r>
              <a:rPr lang="en-US"/>
              <a:t>Purpose</a:t>
            </a:r>
          </a:p>
          <a:p>
            <a:r>
              <a:rPr lang="en-US"/>
              <a:t>Safety concern </a:t>
            </a:r>
          </a:p>
          <a:p>
            <a:pPr lvl="1"/>
            <a:r>
              <a:rPr lang="en-US"/>
              <a:t>DCF or Law Enforcement</a:t>
            </a:r>
          </a:p>
          <a:p>
            <a:pPr marL="0"/>
            <a:endParaRPr lang="en-US"/>
          </a:p>
        </p:txBody>
      </p:sp>
      <p:pic>
        <p:nvPicPr>
          <p:cNvPr id="5130" name="Picture 10" descr="Can Your Kid Legally Stay Home Alone? - Mothering">
            <a:extLst>
              <a:ext uri="{FF2B5EF4-FFF2-40B4-BE49-F238E27FC236}">
                <a16:creationId xmlns:a16="http://schemas.microsoft.com/office/drawing/2014/main" id="{F4213423-4CDB-49D2-8332-D3CD381A5DA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570808" y="1814099"/>
            <a:ext cx="3720332" cy="27902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76495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5C744-A73E-4A78-8611-D8453F83D191}"/>
              </a:ext>
            </a:extLst>
          </p:cNvPr>
          <p:cNvSpPr>
            <a:spLocks noGrp="1"/>
          </p:cNvSpPr>
          <p:nvPr>
            <p:ph type="title"/>
          </p:nvPr>
        </p:nvSpPr>
        <p:spPr>
          <a:xfrm>
            <a:off x="1031536" y="967165"/>
            <a:ext cx="3132383" cy="786926"/>
          </a:xfrm>
        </p:spPr>
        <p:txBody>
          <a:bodyPr vert="horz" lIns="68580" tIns="34290" rIns="68580" bIns="34290" rtlCol="0" anchor="t">
            <a:normAutofit fontScale="90000"/>
          </a:bodyPr>
          <a:lstStyle/>
          <a:p>
            <a:r>
              <a:rPr lang="en-US" sz="2025" dirty="0"/>
              <a:t>Student Engagement Strategies during Distance learning</a:t>
            </a:r>
          </a:p>
        </p:txBody>
      </p:sp>
      <p:sp>
        <p:nvSpPr>
          <p:cNvPr id="8" name="Content Placeholder 7">
            <a:extLst>
              <a:ext uri="{FF2B5EF4-FFF2-40B4-BE49-F238E27FC236}">
                <a16:creationId xmlns:a16="http://schemas.microsoft.com/office/drawing/2014/main" id="{E08E1E8D-6814-4726-B946-6B864DF32022}"/>
              </a:ext>
            </a:extLst>
          </p:cNvPr>
          <p:cNvSpPr>
            <a:spLocks noGrp="1"/>
          </p:cNvSpPr>
          <p:nvPr>
            <p:ph sz="half" idx="1"/>
          </p:nvPr>
        </p:nvSpPr>
        <p:spPr>
          <a:xfrm>
            <a:off x="1088686" y="2242566"/>
            <a:ext cx="3129159" cy="3154794"/>
          </a:xfrm>
        </p:spPr>
        <p:txBody>
          <a:bodyPr vert="horz" lIns="68580" tIns="34290" rIns="68580" bIns="34290" rtlCol="0" anchor="t">
            <a:normAutofit fontScale="25000" lnSpcReduction="20000"/>
          </a:bodyPr>
          <a:lstStyle/>
          <a:p>
            <a:pPr marL="0" indent="0">
              <a:buNone/>
            </a:pPr>
            <a:r>
              <a:rPr lang="en-US" sz="4650" dirty="0"/>
              <a:t>Consider the following:</a:t>
            </a:r>
          </a:p>
          <a:p>
            <a:pPr lvl="0"/>
            <a:r>
              <a:rPr lang="en-US" sz="3675" dirty="0"/>
              <a:t>Funding availability (School internal/discretionary accounts, SIP, Community, PTA etc.)</a:t>
            </a:r>
          </a:p>
          <a:p>
            <a:r>
              <a:rPr lang="en-US" sz="3675" dirty="0"/>
              <a:t>Strategies that best support student engagement for their school community</a:t>
            </a:r>
          </a:p>
          <a:p>
            <a:r>
              <a:rPr lang="en-US" sz="3675" dirty="0"/>
              <a:t>Implementation for successful strategy execution (e.g. staff member responsible, timelines, etc.)</a:t>
            </a:r>
          </a:p>
          <a:p>
            <a:r>
              <a:rPr lang="en-US" sz="3675" dirty="0"/>
              <a:t>Communication plans to advertise and share with all stakeholders</a:t>
            </a:r>
          </a:p>
          <a:p>
            <a:pPr lvl="0"/>
            <a:r>
              <a:rPr lang="en-US" sz="3675" dirty="0"/>
              <a:t>Rewards and incentives that will motivate increased attendance and academic engagement</a:t>
            </a:r>
          </a:p>
        </p:txBody>
      </p:sp>
      <p:pic>
        <p:nvPicPr>
          <p:cNvPr id="8196" name="Picture 4" descr="Multiple Hands Holding Phones Illustrations, Royalty-Free Vector ...">
            <a:extLst>
              <a:ext uri="{FF2B5EF4-FFF2-40B4-BE49-F238E27FC236}">
                <a16:creationId xmlns:a16="http://schemas.microsoft.com/office/drawing/2014/main" id="{2F980D74-70BE-42D2-967E-181FA07FA8E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570808" y="2088473"/>
            <a:ext cx="3720332" cy="2241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80155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496360-639E-44B7-A408-21EAB729B4A4}"/>
              </a:ext>
            </a:extLst>
          </p:cNvPr>
          <p:cNvSpPr>
            <a:spLocks noGrp="1"/>
          </p:cNvSpPr>
          <p:nvPr>
            <p:ph type="title"/>
          </p:nvPr>
        </p:nvSpPr>
        <p:spPr>
          <a:xfrm>
            <a:off x="6510720" y="1963477"/>
            <a:ext cx="2139959" cy="2363759"/>
          </a:xfrm>
        </p:spPr>
        <p:txBody>
          <a:bodyPr vert="horz" lIns="68580" tIns="34290" rIns="68580" bIns="34290" rtlCol="0" anchor="ctr">
            <a:normAutofit/>
          </a:bodyPr>
          <a:lstStyle/>
          <a:p>
            <a:r>
              <a:rPr lang="en-US" sz="2025" dirty="0"/>
              <a:t>RELATIONSHIPS! </a:t>
            </a:r>
            <a:r>
              <a:rPr lang="en-US" sz="2025" dirty="0" err="1"/>
              <a:t>RELATIONSHIPS</a:t>
            </a:r>
            <a:r>
              <a:rPr lang="en-US" sz="2025" dirty="0"/>
              <a:t>! </a:t>
            </a:r>
            <a:r>
              <a:rPr lang="en-US" sz="2025" dirty="0" err="1"/>
              <a:t>RELATIONSHIPS</a:t>
            </a:r>
            <a:r>
              <a:rPr lang="en-US" sz="2025" dirty="0"/>
              <a:t>!</a:t>
            </a:r>
          </a:p>
        </p:txBody>
      </p:sp>
      <p:pic>
        <p:nvPicPr>
          <p:cNvPr id="9218" name="Picture 2" descr="Remembering educator Rita F. Pierson | Teaching quotes, Ted talks ...">
            <a:extLst>
              <a:ext uri="{FF2B5EF4-FFF2-40B4-BE49-F238E27FC236}">
                <a16:creationId xmlns:a16="http://schemas.microsoft.com/office/drawing/2014/main" id="{90E24791-B37F-4F88-9B8B-F46AFFE3435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53" r="-2" b="-2"/>
          <a:stretch/>
        </p:blipFill>
        <p:spPr bwMode="auto">
          <a:xfrm>
            <a:off x="953416" y="2073127"/>
            <a:ext cx="4712189" cy="28996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66627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8AB65F-DD3D-4275-BA66-EE862336BF0F}"/>
              </a:ext>
            </a:extLst>
          </p:cNvPr>
          <p:cNvSpPr>
            <a:spLocks noGrp="1"/>
          </p:cNvSpPr>
          <p:nvPr>
            <p:ph type="title"/>
          </p:nvPr>
        </p:nvSpPr>
        <p:spPr>
          <a:xfrm>
            <a:off x="494476" y="1963477"/>
            <a:ext cx="2117939" cy="1401570"/>
          </a:xfrm>
        </p:spPr>
        <p:txBody>
          <a:bodyPr vert="horz" lIns="68580" tIns="34290" rIns="68580" bIns="0" rtlCol="0" anchor="b">
            <a:normAutofit/>
          </a:bodyPr>
          <a:lstStyle/>
          <a:p>
            <a:r>
              <a:rPr lang="en-US" sz="1275" dirty="0"/>
              <a:t>Key Concepts for Leveraging Chronic Absence During the Coronavirus Pandemic</a:t>
            </a:r>
            <a:br>
              <a:rPr lang="en-US" sz="1275" dirty="0"/>
            </a:br>
            <a:endParaRPr lang="en-US" sz="1275" dirty="0"/>
          </a:p>
        </p:txBody>
      </p:sp>
      <p:pic>
        <p:nvPicPr>
          <p:cNvPr id="14" name="Content Placeholder 13" descr="Graphic, by Attendance Works. listing Key Concepts for Leveraging Chronic Absence During the Coronavirus Pandemic. For more nformation Contact  Iris Williams, School Social Work Consultant by phone, 850-245-7851 or by email, Iris.Williams@fldoe.org">
            <a:extLst>
              <a:ext uri="{FF2B5EF4-FFF2-40B4-BE49-F238E27FC236}">
                <a16:creationId xmlns:a16="http://schemas.microsoft.com/office/drawing/2014/main" id="{8AB46FE8-F97B-431E-8AD9-945B7D7AB6CC}"/>
              </a:ext>
            </a:extLst>
          </p:cNvPr>
          <p:cNvPicPr>
            <a:picLocks noGrp="1" noChangeAspect="1"/>
          </p:cNvPicPr>
          <p:nvPr>
            <p:ph idx="1"/>
          </p:nvPr>
        </p:nvPicPr>
        <p:blipFill>
          <a:blip r:embed="rId2"/>
          <a:stretch>
            <a:fillRect/>
          </a:stretch>
        </p:blipFill>
        <p:spPr>
          <a:xfrm>
            <a:off x="3251144" y="1963477"/>
            <a:ext cx="5132593" cy="3349838"/>
          </a:xfrm>
          <a:prstGeom prst="rect">
            <a:avLst/>
          </a:prstGeom>
        </p:spPr>
      </p:pic>
    </p:spTree>
    <p:extLst>
      <p:ext uri="{BB962C8B-B14F-4D97-AF65-F5344CB8AC3E}">
        <p14:creationId xmlns:p14="http://schemas.microsoft.com/office/powerpoint/2010/main" val="3403455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F6CF5-6A0B-4DF6-9D17-B69D13890A7A}"/>
              </a:ext>
            </a:extLst>
          </p:cNvPr>
          <p:cNvSpPr>
            <a:spLocks noGrp="1"/>
          </p:cNvSpPr>
          <p:nvPr>
            <p:ph type="title"/>
          </p:nvPr>
        </p:nvSpPr>
        <p:spPr/>
        <p:txBody>
          <a:bodyPr/>
          <a:lstStyle/>
          <a:p>
            <a:r>
              <a:rPr lang="en-US" dirty="0"/>
              <a:t>Counseling as a related service</a:t>
            </a:r>
          </a:p>
        </p:txBody>
      </p:sp>
      <p:pic>
        <p:nvPicPr>
          <p:cNvPr id="11266" name="Picture 2" descr="The benefits of teletherapy | Therapy Focus">
            <a:extLst>
              <a:ext uri="{FF2B5EF4-FFF2-40B4-BE49-F238E27FC236}">
                <a16:creationId xmlns:a16="http://schemas.microsoft.com/office/drawing/2014/main" id="{A7FF5091-6C02-4B17-87BA-B6DE60350ED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500038" y="2365772"/>
            <a:ext cx="2655392" cy="258603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ontent Placeholder 6">
            <a:extLst>
              <a:ext uri="{FF2B5EF4-FFF2-40B4-BE49-F238E27FC236}">
                <a16:creationId xmlns:a16="http://schemas.microsoft.com/office/drawing/2014/main" id="{88B71F97-539E-4E27-AC1D-11231E6B7F3D}"/>
              </a:ext>
            </a:extLst>
          </p:cNvPr>
          <p:cNvSpPr>
            <a:spLocks noGrp="1"/>
          </p:cNvSpPr>
          <p:nvPr>
            <p:ph sz="half" idx="2"/>
          </p:nvPr>
        </p:nvSpPr>
        <p:spPr/>
        <p:txBody>
          <a:bodyPr/>
          <a:lstStyle/>
          <a:p>
            <a:r>
              <a:rPr lang="en-US" dirty="0"/>
              <a:t>Students that have counseling as a related service on their IEP</a:t>
            </a:r>
          </a:p>
          <a:p>
            <a:r>
              <a:rPr lang="en-US" dirty="0"/>
              <a:t>Students that have been assessed or met Baker Act criteria</a:t>
            </a:r>
          </a:p>
          <a:p>
            <a:r>
              <a:rPr lang="en-US" dirty="0"/>
              <a:t>Students that may have suffered a trauma </a:t>
            </a:r>
          </a:p>
          <a:p>
            <a:r>
              <a:rPr lang="en-US" dirty="0"/>
              <a:t>Students without an IEP that you were working with prior to quarantine  </a:t>
            </a:r>
          </a:p>
          <a:p>
            <a:endParaRPr lang="en-US" dirty="0"/>
          </a:p>
        </p:txBody>
      </p:sp>
    </p:spTree>
    <p:extLst>
      <p:ext uri="{BB962C8B-B14F-4D97-AF65-F5344CB8AC3E}">
        <p14:creationId xmlns:p14="http://schemas.microsoft.com/office/powerpoint/2010/main" val="2950199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8E6FC49-0004-4609-B76E-D30CBDCDCECF}"/>
              </a:ext>
            </a:extLst>
          </p:cNvPr>
          <p:cNvSpPr>
            <a:spLocks noGrp="1"/>
          </p:cNvSpPr>
          <p:nvPr>
            <p:ph type="title"/>
          </p:nvPr>
        </p:nvSpPr>
        <p:spPr/>
        <p:txBody>
          <a:bodyPr/>
          <a:lstStyle/>
          <a:p>
            <a:r>
              <a:rPr lang="en-US" dirty="0"/>
              <a:t>Crisis response during covid-19</a:t>
            </a:r>
          </a:p>
        </p:txBody>
      </p:sp>
      <p:sp>
        <p:nvSpPr>
          <p:cNvPr id="9" name="Text Placeholder 8">
            <a:extLst>
              <a:ext uri="{FF2B5EF4-FFF2-40B4-BE49-F238E27FC236}">
                <a16:creationId xmlns:a16="http://schemas.microsoft.com/office/drawing/2014/main" id="{FB45DA09-BE40-44F4-93F8-990A9D8AA3CB}"/>
              </a:ext>
            </a:extLst>
          </p:cNvPr>
          <p:cNvSpPr>
            <a:spLocks noGrp="1"/>
          </p:cNvSpPr>
          <p:nvPr>
            <p:ph type="body" idx="1"/>
          </p:nvPr>
        </p:nvSpPr>
        <p:spPr/>
        <p:txBody>
          <a:bodyPr/>
          <a:lstStyle/>
          <a:p>
            <a:r>
              <a:rPr lang="en-US" dirty="0"/>
              <a:t>Assess for risk of suicide</a:t>
            </a:r>
          </a:p>
        </p:txBody>
      </p:sp>
      <p:sp>
        <p:nvSpPr>
          <p:cNvPr id="10" name="Content Placeholder 9">
            <a:extLst>
              <a:ext uri="{FF2B5EF4-FFF2-40B4-BE49-F238E27FC236}">
                <a16:creationId xmlns:a16="http://schemas.microsoft.com/office/drawing/2014/main" id="{B91AE978-66EC-434F-BCC6-C6E740AD46AC}"/>
              </a:ext>
            </a:extLst>
          </p:cNvPr>
          <p:cNvSpPr>
            <a:spLocks noGrp="1"/>
          </p:cNvSpPr>
          <p:nvPr>
            <p:ph sz="half" idx="2"/>
          </p:nvPr>
        </p:nvSpPr>
        <p:spPr/>
        <p:txBody>
          <a:bodyPr>
            <a:normAutofit/>
          </a:bodyPr>
          <a:lstStyle/>
          <a:p>
            <a:r>
              <a:rPr lang="en-US" dirty="0"/>
              <a:t>Create flow chart </a:t>
            </a:r>
          </a:p>
          <a:p>
            <a:r>
              <a:rPr lang="en-US" dirty="0"/>
              <a:t>Plan for after hours concerns</a:t>
            </a:r>
          </a:p>
          <a:p>
            <a:r>
              <a:rPr lang="en-US" dirty="0"/>
              <a:t>Create process for follow up</a:t>
            </a:r>
          </a:p>
        </p:txBody>
      </p:sp>
      <p:sp>
        <p:nvSpPr>
          <p:cNvPr id="11" name="Text Placeholder 10">
            <a:extLst>
              <a:ext uri="{FF2B5EF4-FFF2-40B4-BE49-F238E27FC236}">
                <a16:creationId xmlns:a16="http://schemas.microsoft.com/office/drawing/2014/main" id="{6F27D0C3-E7F1-449F-977F-AAF79B4192D6}"/>
              </a:ext>
            </a:extLst>
          </p:cNvPr>
          <p:cNvSpPr>
            <a:spLocks noGrp="1"/>
          </p:cNvSpPr>
          <p:nvPr>
            <p:ph type="body" sz="quarter" idx="3"/>
          </p:nvPr>
        </p:nvSpPr>
        <p:spPr>
          <a:xfrm>
            <a:off x="4809271" y="2374503"/>
            <a:ext cx="3554660" cy="601678"/>
          </a:xfrm>
        </p:spPr>
        <p:txBody>
          <a:bodyPr/>
          <a:lstStyle/>
          <a:p>
            <a:r>
              <a:rPr lang="en-US" dirty="0"/>
              <a:t>Providing support after a loss</a:t>
            </a:r>
          </a:p>
        </p:txBody>
      </p:sp>
      <p:sp>
        <p:nvSpPr>
          <p:cNvPr id="12" name="Content Placeholder 11">
            <a:extLst>
              <a:ext uri="{FF2B5EF4-FFF2-40B4-BE49-F238E27FC236}">
                <a16:creationId xmlns:a16="http://schemas.microsoft.com/office/drawing/2014/main" id="{19C8CC27-5B35-4B08-8CF5-58B5BE50CB52}"/>
              </a:ext>
            </a:extLst>
          </p:cNvPr>
          <p:cNvSpPr>
            <a:spLocks noGrp="1"/>
          </p:cNvSpPr>
          <p:nvPr>
            <p:ph sz="quarter" idx="4"/>
          </p:nvPr>
        </p:nvSpPr>
        <p:spPr/>
        <p:txBody>
          <a:bodyPr>
            <a:normAutofit/>
          </a:bodyPr>
          <a:lstStyle/>
          <a:p>
            <a:r>
              <a:rPr lang="en-US" dirty="0"/>
              <a:t>Identify crisis lead</a:t>
            </a:r>
          </a:p>
          <a:p>
            <a:r>
              <a:rPr lang="en-US" dirty="0"/>
              <a:t>Create crisis team</a:t>
            </a:r>
          </a:p>
          <a:p>
            <a:r>
              <a:rPr lang="en-US" dirty="0"/>
              <a:t>Communicate referral process</a:t>
            </a:r>
          </a:p>
          <a:p>
            <a:r>
              <a:rPr lang="en-US" dirty="0"/>
              <a:t>Triage </a:t>
            </a:r>
          </a:p>
          <a:p>
            <a:r>
              <a:rPr lang="en-US" dirty="0"/>
              <a:t>Provide support</a:t>
            </a:r>
          </a:p>
          <a:p>
            <a:r>
              <a:rPr lang="en-US" dirty="0"/>
              <a:t>Debrief with team</a:t>
            </a:r>
          </a:p>
        </p:txBody>
      </p:sp>
    </p:spTree>
    <p:extLst>
      <p:ext uri="{BB962C8B-B14F-4D97-AF65-F5344CB8AC3E}">
        <p14:creationId xmlns:p14="http://schemas.microsoft.com/office/powerpoint/2010/main" val="3342256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pidemic Illustration 11795055 - Megapixl">
            <a:extLst>
              <a:ext uri="{FF2B5EF4-FFF2-40B4-BE49-F238E27FC236}">
                <a16:creationId xmlns:a16="http://schemas.microsoft.com/office/drawing/2014/main" id="{C6A9105E-F35F-44A2-8C62-57E927C14052}"/>
              </a:ext>
            </a:extLst>
          </p:cNvPr>
          <p:cNvPicPr>
            <a:picLocks noGrp="1" noChangeAspect="1" noChangeArrowheads="1"/>
          </p:cNvPicPr>
          <p:nvPr>
            <p:ph sz="half" idx="2"/>
          </p:nvPr>
        </p:nvPicPr>
        <p:blipFill rotWithShape="1">
          <a:blip r:embed="rId2">
            <a:alphaModFix amt="50000"/>
            <a:extLst>
              <a:ext uri="{28A0092B-C50C-407E-A947-70E740481C1C}">
                <a14:useLocalDpi xmlns:a14="http://schemas.microsoft.com/office/drawing/2010/main" val="0"/>
              </a:ext>
            </a:extLst>
          </a:blip>
          <a:srcRect t="17615" r="1" b="29368"/>
          <a:stretch/>
        </p:blipFill>
        <p:spPr bwMode="auto">
          <a:xfrm>
            <a:off x="229" y="857257"/>
            <a:ext cx="9143771" cy="514349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id="{71899458-D55D-4353-B3FB-53B32254EAD8}"/>
              </a:ext>
            </a:extLst>
          </p:cNvPr>
          <p:cNvSpPr>
            <a:spLocks noGrp="1"/>
          </p:cNvSpPr>
          <p:nvPr>
            <p:ph type="title"/>
          </p:nvPr>
        </p:nvSpPr>
        <p:spPr>
          <a:xfrm>
            <a:off x="847703" y="1752600"/>
            <a:ext cx="2394788" cy="3524250"/>
          </a:xfrm>
        </p:spPr>
        <p:txBody>
          <a:bodyPr vert="horz" lIns="68580" tIns="34290" rIns="68580" bIns="34290" rtlCol="0" anchor="ctr">
            <a:normAutofit/>
          </a:bodyPr>
          <a:lstStyle/>
          <a:p>
            <a:r>
              <a:rPr lang="en-US" dirty="0"/>
              <a:t>Role Of Student Services 2020-2021</a:t>
            </a:r>
            <a:br>
              <a:rPr lang="en-US" dirty="0"/>
            </a:br>
            <a:br>
              <a:rPr lang="en-US" dirty="0"/>
            </a:br>
            <a:r>
              <a:rPr lang="en-US" dirty="0"/>
              <a:t>Topics to Consider During Planning</a:t>
            </a:r>
          </a:p>
        </p:txBody>
      </p:sp>
      <p:sp>
        <p:nvSpPr>
          <p:cNvPr id="3" name="Content Placeholder 2">
            <a:extLst>
              <a:ext uri="{FF2B5EF4-FFF2-40B4-BE49-F238E27FC236}">
                <a16:creationId xmlns:a16="http://schemas.microsoft.com/office/drawing/2014/main" id="{2D06893A-AF60-417A-986B-05B2072B855C}"/>
              </a:ext>
            </a:extLst>
          </p:cNvPr>
          <p:cNvSpPr>
            <a:spLocks noGrp="1"/>
          </p:cNvSpPr>
          <p:nvPr>
            <p:ph sz="half" idx="1"/>
          </p:nvPr>
        </p:nvSpPr>
        <p:spPr>
          <a:xfrm>
            <a:off x="3732478" y="1752600"/>
            <a:ext cx="4563818" cy="3524250"/>
          </a:xfrm>
        </p:spPr>
        <p:txBody>
          <a:bodyPr vert="horz" lIns="68580" tIns="34290" rIns="68580" bIns="34290" rtlCol="0" anchor="ctr">
            <a:normAutofit/>
          </a:bodyPr>
          <a:lstStyle/>
          <a:p>
            <a:r>
              <a:rPr lang="en-US" dirty="0"/>
              <a:t>Staff Self-Care</a:t>
            </a:r>
          </a:p>
          <a:p>
            <a:r>
              <a:rPr lang="en-US" dirty="0"/>
              <a:t>Community Resources</a:t>
            </a:r>
          </a:p>
          <a:p>
            <a:r>
              <a:rPr lang="en-US" dirty="0"/>
              <a:t>Student and Family Engagement</a:t>
            </a:r>
          </a:p>
          <a:p>
            <a:r>
              <a:rPr lang="en-US" dirty="0"/>
              <a:t>Attendance</a:t>
            </a:r>
          </a:p>
          <a:p>
            <a:r>
              <a:rPr lang="en-US" dirty="0"/>
              <a:t>Counseling Supports</a:t>
            </a:r>
          </a:p>
          <a:p>
            <a:r>
              <a:rPr lang="en-US" dirty="0"/>
              <a:t>Crisis Support/Coping with Trauma</a:t>
            </a:r>
          </a:p>
          <a:p>
            <a:endParaRPr lang="en-US" dirty="0"/>
          </a:p>
          <a:p>
            <a:endParaRPr lang="en-US" dirty="0"/>
          </a:p>
        </p:txBody>
      </p:sp>
    </p:spTree>
    <p:extLst>
      <p:ext uri="{BB962C8B-B14F-4D97-AF65-F5344CB8AC3E}">
        <p14:creationId xmlns:p14="http://schemas.microsoft.com/office/powerpoint/2010/main" val="1159899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9E44FE0-32CE-40C3-A9E2-4F81435DF823}"/>
              </a:ext>
            </a:extLst>
          </p:cNvPr>
          <p:cNvSpPr>
            <a:spLocks noGrp="1"/>
          </p:cNvSpPr>
          <p:nvPr>
            <p:ph type="title" idx="4294967295"/>
          </p:nvPr>
        </p:nvSpPr>
        <p:spPr>
          <a:xfrm>
            <a:off x="1449371" y="1462984"/>
            <a:ext cx="3602831" cy="983456"/>
          </a:xfrm>
        </p:spPr>
        <p:txBody>
          <a:bodyPr vert="horz" lIns="68580" tIns="34290" rIns="68580" bIns="34290" rtlCol="0" anchor="ctr">
            <a:normAutofit/>
          </a:bodyPr>
          <a:lstStyle/>
          <a:p>
            <a:r>
              <a:rPr lang="en-US" sz="1500" dirty="0">
                <a:solidFill>
                  <a:srgbClr val="000000"/>
                </a:solidFill>
                <a:latin typeface="Comic Sans MS" panose="030F0702030302020204" pitchFamily="66" charset="0"/>
              </a:rPr>
              <a:t>Social Worker I am</a:t>
            </a:r>
            <a:br>
              <a:rPr lang="en-US" sz="3300" dirty="0">
                <a:solidFill>
                  <a:srgbClr val="000000"/>
                </a:solidFill>
                <a:latin typeface="Comic Sans MS" panose="030F0702030302020204" pitchFamily="66" charset="0"/>
              </a:rPr>
            </a:br>
            <a:r>
              <a:rPr lang="en-US" sz="1050" dirty="0">
                <a:solidFill>
                  <a:srgbClr val="000000"/>
                </a:solidFill>
                <a:latin typeface="Comic Sans MS" panose="030F0702030302020204" pitchFamily="66" charset="0"/>
              </a:rPr>
              <a:t>by: Vicki Koller, LCSW</a:t>
            </a:r>
          </a:p>
        </p:txBody>
      </p:sp>
      <p:sp>
        <p:nvSpPr>
          <p:cNvPr id="11" name="Text Placeholder 10">
            <a:extLst>
              <a:ext uri="{FF2B5EF4-FFF2-40B4-BE49-F238E27FC236}">
                <a16:creationId xmlns:a16="http://schemas.microsoft.com/office/drawing/2014/main" id="{CBD456A6-4AFD-4978-A5F5-E1DC6552CD65}"/>
              </a:ext>
            </a:extLst>
          </p:cNvPr>
          <p:cNvSpPr>
            <a:spLocks noGrp="1"/>
          </p:cNvSpPr>
          <p:nvPr>
            <p:ph type="body" sz="half" idx="4294967295"/>
          </p:nvPr>
        </p:nvSpPr>
        <p:spPr>
          <a:xfrm>
            <a:off x="1300899" y="2158899"/>
            <a:ext cx="3530204" cy="3236119"/>
          </a:xfrm>
        </p:spPr>
        <p:txBody>
          <a:bodyPr vert="horz" lIns="68580" tIns="34290" rIns="68580" bIns="34290" rtlCol="0" anchor="ctr">
            <a:normAutofit fontScale="92500" lnSpcReduction="20000"/>
          </a:bodyPr>
          <a:lstStyle/>
          <a:p>
            <a:r>
              <a:rPr lang="en-US" dirty="0">
                <a:solidFill>
                  <a:srgbClr val="000000"/>
                </a:solidFill>
                <a:latin typeface="Comic Sans MS" panose="030F0702030302020204" pitchFamily="66" charset="0"/>
              </a:rPr>
              <a:t>I will Counsel you in a room</a:t>
            </a:r>
          </a:p>
          <a:p>
            <a:r>
              <a:rPr lang="en-US" dirty="0">
                <a:solidFill>
                  <a:srgbClr val="000000"/>
                </a:solidFill>
                <a:latin typeface="Comic Sans MS" panose="030F0702030302020204" pitchFamily="66" charset="0"/>
              </a:rPr>
              <a:t>I will Counsel you now on Zoom</a:t>
            </a:r>
          </a:p>
          <a:p>
            <a:r>
              <a:rPr lang="en-US" dirty="0">
                <a:solidFill>
                  <a:srgbClr val="000000"/>
                </a:solidFill>
                <a:latin typeface="Comic Sans MS" panose="030F0702030302020204" pitchFamily="66" charset="0"/>
              </a:rPr>
              <a:t>I will  Counsel you from a car</a:t>
            </a:r>
          </a:p>
          <a:p>
            <a:r>
              <a:rPr lang="en-US" dirty="0">
                <a:solidFill>
                  <a:srgbClr val="000000"/>
                </a:solidFill>
                <a:latin typeface="Comic Sans MS" panose="030F0702030302020204" pitchFamily="66" charset="0"/>
              </a:rPr>
              <a:t>I will Counsel you from a far</a:t>
            </a:r>
          </a:p>
          <a:p>
            <a:r>
              <a:rPr lang="en-US" dirty="0">
                <a:solidFill>
                  <a:srgbClr val="000000"/>
                </a:solidFill>
                <a:latin typeface="Comic Sans MS" panose="030F0702030302020204" pitchFamily="66" charset="0"/>
              </a:rPr>
              <a:t>I will Counsel you with a mouse</a:t>
            </a:r>
          </a:p>
          <a:p>
            <a:r>
              <a:rPr lang="en-US" dirty="0">
                <a:solidFill>
                  <a:srgbClr val="000000"/>
                </a:solidFill>
                <a:latin typeface="Comic Sans MS" panose="030F0702030302020204" pitchFamily="66" charset="0"/>
              </a:rPr>
              <a:t>I will Counsel you while at my house</a:t>
            </a:r>
          </a:p>
          <a:p>
            <a:r>
              <a:rPr lang="en-US" dirty="0">
                <a:solidFill>
                  <a:srgbClr val="000000"/>
                </a:solidFill>
                <a:latin typeface="Comic Sans MS" panose="030F0702030302020204" pitchFamily="66" charset="0"/>
              </a:rPr>
              <a:t>I will Counsel you here and there</a:t>
            </a:r>
          </a:p>
          <a:p>
            <a:r>
              <a:rPr lang="en-US" dirty="0">
                <a:solidFill>
                  <a:srgbClr val="000000"/>
                </a:solidFill>
                <a:latin typeface="Comic Sans MS" panose="030F0702030302020204" pitchFamily="66" charset="0"/>
              </a:rPr>
              <a:t>I will Counsel you because I care</a:t>
            </a:r>
          </a:p>
          <a:p>
            <a:r>
              <a:rPr lang="en-US" dirty="0">
                <a:solidFill>
                  <a:srgbClr val="000000"/>
                </a:solidFill>
                <a:latin typeface="Comic Sans MS" panose="030F0702030302020204" pitchFamily="66" charset="0"/>
              </a:rPr>
              <a:t>Do not worry, breathe, and rest</a:t>
            </a:r>
          </a:p>
          <a:p>
            <a:r>
              <a:rPr lang="en-US" dirty="0">
                <a:solidFill>
                  <a:srgbClr val="000000"/>
                </a:solidFill>
                <a:latin typeface="Comic Sans MS" panose="030F0702030302020204" pitchFamily="66" charset="0"/>
              </a:rPr>
              <a:t>I will do my very best!</a:t>
            </a:r>
          </a:p>
        </p:txBody>
      </p:sp>
      <p:pic>
        <p:nvPicPr>
          <p:cNvPr id="1026" name="Picture 2" descr="Dr Seuss Social Worker I am T Shirt on Etsy at SisterMadeDesigns ...">
            <a:extLst>
              <a:ext uri="{FF2B5EF4-FFF2-40B4-BE49-F238E27FC236}">
                <a16:creationId xmlns:a16="http://schemas.microsoft.com/office/drawing/2014/main" id="{BF4D4AC4-53F3-45DE-811B-D050AF61D270}"/>
              </a:ext>
            </a:extLst>
          </p:cNvPr>
          <p:cNvPicPr>
            <a:picLocks noGrp="1" noChangeAspect="1" noChangeArrowheads="1"/>
          </p:cNvPicPr>
          <p:nvPr>
            <p:ph type="pic" idx="4294967295"/>
          </p:nvPr>
        </p:nvPicPr>
        <p:blipFill rotWithShape="1">
          <a:blip r:embed="rId2">
            <a:extLst>
              <a:ext uri="{28A0092B-C50C-407E-A947-70E740481C1C}">
                <a14:useLocalDpi xmlns:a14="http://schemas.microsoft.com/office/drawing/2010/main" val="0"/>
              </a:ext>
            </a:extLst>
          </a:blip>
          <a:srcRect t="17556" r="1" b="18003"/>
          <a:stretch/>
        </p:blipFill>
        <p:spPr bwMode="auto">
          <a:xfrm>
            <a:off x="5407819" y="1148622"/>
            <a:ext cx="3736181" cy="4299347"/>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54860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4291E-7796-416C-B4E7-400400BE6809}"/>
              </a:ext>
            </a:extLst>
          </p:cNvPr>
          <p:cNvSpPr>
            <a:spLocks noGrp="1"/>
          </p:cNvSpPr>
          <p:nvPr>
            <p:ph type="title"/>
          </p:nvPr>
        </p:nvSpPr>
        <p:spPr>
          <a:xfrm>
            <a:off x="5413523" y="1460641"/>
            <a:ext cx="2640275" cy="786926"/>
          </a:xfrm>
        </p:spPr>
        <p:txBody>
          <a:bodyPr vert="horz" lIns="68580" tIns="34290" rIns="68580" bIns="0" rtlCol="0" anchor="t">
            <a:normAutofit/>
          </a:bodyPr>
          <a:lstStyle/>
          <a:p>
            <a:r>
              <a:rPr lang="en-US"/>
              <a:t>QUEStions?</a:t>
            </a:r>
          </a:p>
        </p:txBody>
      </p:sp>
      <p:pic>
        <p:nvPicPr>
          <p:cNvPr id="13314" name="Picture 2" descr="Ask Questions to Improve Your Leadership">
            <a:extLst>
              <a:ext uri="{FF2B5EF4-FFF2-40B4-BE49-F238E27FC236}">
                <a16:creationId xmlns:a16="http://schemas.microsoft.com/office/drawing/2014/main" id="{E977D8F7-7049-485D-BE12-3C8016ABA0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72" r="2923" b="-2"/>
          <a:stretch/>
        </p:blipFill>
        <p:spPr bwMode="auto">
          <a:xfrm>
            <a:off x="953417" y="1694509"/>
            <a:ext cx="3618861" cy="2899629"/>
          </a:xfrm>
          <a:prstGeom prst="rect">
            <a:avLst/>
          </a:prstGeom>
          <a:noFill/>
          <a:extLst>
            <a:ext uri="{909E8E84-426E-40dd-AFC4-6F175D3DCCD1}">
              <a14:hiddenFill xmlns:a14="http://schemas.microsoft.com/office/drawing/2010/main" xmlns="">
                <a:solidFill>
                  <a:srgbClr val="FFFFFF"/>
                </a:solidFill>
              </a14:hiddenFill>
            </a:ext>
          </a:extLst>
        </p:spPr>
      </p:pic>
      <p:sp>
        <p:nvSpPr>
          <p:cNvPr id="13324" name="Content Placeholder 13317">
            <a:extLst>
              <a:ext uri="{FF2B5EF4-FFF2-40B4-BE49-F238E27FC236}">
                <a16:creationId xmlns:a16="http://schemas.microsoft.com/office/drawing/2014/main" id="{5A9E1B74-691A-4547-BB8C-900E275560A9}"/>
              </a:ext>
            </a:extLst>
          </p:cNvPr>
          <p:cNvSpPr>
            <a:spLocks noGrp="1"/>
          </p:cNvSpPr>
          <p:nvPr>
            <p:ph idx="1"/>
          </p:nvPr>
        </p:nvSpPr>
        <p:spPr>
          <a:xfrm>
            <a:off x="5413522" y="2369049"/>
            <a:ext cx="2640276" cy="2587960"/>
          </a:xfrm>
        </p:spPr>
        <p:txBody>
          <a:bodyPr>
            <a:normAutofit/>
          </a:bodyPr>
          <a:lstStyle/>
          <a:p>
            <a:pPr marL="0" indent="0" algn="ctr">
              <a:buNone/>
            </a:pPr>
            <a:r>
              <a:rPr lang="en-US" dirty="0"/>
              <a:t>Thank you for your time and attention! </a:t>
            </a:r>
          </a:p>
          <a:p>
            <a:pPr marL="0" indent="0" algn="ctr">
              <a:buNone/>
            </a:pPr>
            <a:r>
              <a:rPr lang="en-US" dirty="0"/>
              <a:t>You are welcomed to contact me at </a:t>
            </a:r>
            <a:r>
              <a:rPr lang="en-US" dirty="0">
                <a:hlinkClick r:id="rId3"/>
              </a:rPr>
              <a:t>Kollerv@pcsb.org</a:t>
            </a:r>
            <a:endParaRPr lang="en-US" dirty="0"/>
          </a:p>
          <a:p>
            <a:pPr marL="0" indent="0" algn="ctr">
              <a:buNone/>
            </a:pPr>
            <a:r>
              <a:rPr lang="en-US" dirty="0"/>
              <a:t>Wishing you a wonderful summer making moments into memories!</a:t>
            </a:r>
          </a:p>
        </p:txBody>
      </p:sp>
    </p:spTree>
    <p:extLst>
      <p:ext uri="{BB962C8B-B14F-4D97-AF65-F5344CB8AC3E}">
        <p14:creationId xmlns:p14="http://schemas.microsoft.com/office/powerpoint/2010/main" val="1749569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9D83C-C681-4A38-8D6A-6AD95BD4FB9E}"/>
              </a:ext>
            </a:extLst>
          </p:cNvPr>
          <p:cNvSpPr>
            <a:spLocks noGrp="1"/>
          </p:cNvSpPr>
          <p:nvPr>
            <p:ph type="title"/>
          </p:nvPr>
        </p:nvSpPr>
        <p:spPr>
          <a:xfrm>
            <a:off x="562267" y="2202628"/>
            <a:ext cx="7529660" cy="1415963"/>
          </a:xfrm>
        </p:spPr>
        <p:txBody>
          <a:bodyPr>
            <a:normAutofit/>
          </a:bodyPr>
          <a:lstStyle/>
          <a:p>
            <a:r>
              <a:rPr lang="en-US" dirty="0"/>
              <a:t>Teletherapy and other virtual Supports</a:t>
            </a:r>
            <a:br>
              <a:rPr lang="en-US" dirty="0"/>
            </a:br>
            <a:r>
              <a:rPr lang="en-US" sz="1800" dirty="0"/>
              <a:t>Addressing Attendance, Mental Health Support,                     and the Return to Brick and Mortar</a:t>
            </a:r>
          </a:p>
        </p:txBody>
      </p:sp>
      <p:sp>
        <p:nvSpPr>
          <p:cNvPr id="3" name="Subtitle 2">
            <a:extLst>
              <a:ext uri="{FF2B5EF4-FFF2-40B4-BE49-F238E27FC236}">
                <a16:creationId xmlns:a16="http://schemas.microsoft.com/office/drawing/2014/main" id="{886436A3-B129-4A19-B37C-EC7DBCD6B94B}"/>
              </a:ext>
            </a:extLst>
          </p:cNvPr>
          <p:cNvSpPr>
            <a:spLocks noGrp="1"/>
          </p:cNvSpPr>
          <p:nvPr>
            <p:ph type="body" idx="1"/>
          </p:nvPr>
        </p:nvSpPr>
        <p:spPr/>
        <p:txBody>
          <a:bodyPr>
            <a:noAutofit/>
          </a:bodyPr>
          <a:lstStyle/>
          <a:p>
            <a:r>
              <a:rPr lang="en-US" sz="1500" dirty="0"/>
              <a:t>Vicki Koller, LCSW</a:t>
            </a:r>
          </a:p>
          <a:p>
            <a:r>
              <a:rPr lang="en-US" sz="1500" dirty="0"/>
              <a:t>Managing Officer of School Social Work Services </a:t>
            </a:r>
          </a:p>
          <a:p>
            <a:r>
              <a:rPr lang="en-US" sz="1500" dirty="0"/>
              <a:t>Pinellas County Schools</a:t>
            </a:r>
          </a:p>
          <a:p>
            <a:r>
              <a:rPr lang="en-US" sz="1500" dirty="0">
                <a:hlinkClick r:id="rId2"/>
              </a:rPr>
              <a:t>kollerv@pcsb.org</a:t>
            </a:r>
            <a:endParaRPr lang="en-US" sz="1500" dirty="0"/>
          </a:p>
          <a:p>
            <a:endParaRPr lang="en-US" sz="1500" dirty="0"/>
          </a:p>
        </p:txBody>
      </p:sp>
    </p:spTree>
    <p:extLst>
      <p:ext uri="{BB962C8B-B14F-4D97-AF65-F5344CB8AC3E}">
        <p14:creationId xmlns:p14="http://schemas.microsoft.com/office/powerpoint/2010/main" val="3250526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3" descr="Section Header slide, SSW Telehealth Services, Best Practices.">
            <a:extLst>
              <a:ext uri="{FF2B5EF4-FFF2-40B4-BE49-F238E27FC236}">
                <a16:creationId xmlns:a16="http://schemas.microsoft.com/office/drawing/2014/main" id="{878B7626-394B-4657-9D2A-3EA6B883DD92}"/>
              </a:ext>
            </a:extLst>
          </p:cNvPr>
          <p:cNvPicPr>
            <a:picLocks noChangeAspect="1"/>
          </p:cNvPicPr>
          <p:nvPr/>
        </p:nvPicPr>
        <p:blipFill rotWithShape="1">
          <a:blip r:embed="rId3">
            <a:duotone>
              <a:schemeClr val="accent1">
                <a:shade val="45000"/>
                <a:satMod val="135000"/>
              </a:schemeClr>
              <a:prstClr val="white"/>
            </a:duotone>
            <a:alphaModFix amt="25000"/>
          </a:blip>
          <a:srcRect t="29150" b="14600"/>
          <a:stretch/>
        </p:blipFill>
        <p:spPr>
          <a:xfrm>
            <a:off x="16" y="857257"/>
            <a:ext cx="9143756" cy="5143493"/>
          </a:xfrm>
          <a:prstGeom prst="rect">
            <a:avLst/>
          </a:prstGeom>
        </p:spPr>
      </p:pic>
      <p:sp>
        <p:nvSpPr>
          <p:cNvPr id="2" name="Title 1"/>
          <p:cNvSpPr>
            <a:spLocks noGrp="1"/>
          </p:cNvSpPr>
          <p:nvPr>
            <p:ph type="ctrTitle"/>
          </p:nvPr>
        </p:nvSpPr>
        <p:spPr>
          <a:xfrm>
            <a:off x="452628" y="1435100"/>
            <a:ext cx="8086725" cy="2514600"/>
          </a:xfrm>
        </p:spPr>
        <p:txBody>
          <a:bodyPr>
            <a:normAutofit/>
          </a:bodyPr>
          <a:lstStyle/>
          <a:p>
            <a:r>
              <a:rPr lang="en-US">
                <a:cs typeface="Calibri Light"/>
              </a:rPr>
              <a:t>SSW Telehealth Services</a:t>
            </a:r>
          </a:p>
        </p:txBody>
      </p:sp>
      <p:sp>
        <p:nvSpPr>
          <p:cNvPr id="3" name="Subtitle 2"/>
          <p:cNvSpPr>
            <a:spLocks noGrp="1"/>
          </p:cNvSpPr>
          <p:nvPr>
            <p:ph type="subTitle" idx="1"/>
          </p:nvPr>
        </p:nvSpPr>
        <p:spPr>
          <a:xfrm>
            <a:off x="500634" y="4012407"/>
            <a:ext cx="6921151" cy="1234440"/>
          </a:xfrm>
        </p:spPr>
        <p:txBody>
          <a:bodyPr vert="horz" lIns="68580" tIns="34290" rIns="68580" bIns="34290" rtlCol="0">
            <a:normAutofit/>
          </a:bodyPr>
          <a:lstStyle/>
          <a:p>
            <a:r>
              <a:rPr lang="en-US">
                <a:cs typeface="Calibri"/>
              </a:rPr>
              <a:t>Best Practices</a:t>
            </a:r>
            <a:endParaRPr lang="en-US"/>
          </a:p>
        </p:txBody>
      </p:sp>
    </p:spTree>
    <p:extLst>
      <p:ext uri="{BB962C8B-B14F-4D97-AF65-F5344CB8AC3E}">
        <p14:creationId xmlns:p14="http://schemas.microsoft.com/office/powerpoint/2010/main" val="322217185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97BF6-73C4-4FAD-9213-63B481239E9E}"/>
              </a:ext>
            </a:extLst>
          </p:cNvPr>
          <p:cNvSpPr>
            <a:spLocks noGrp="1"/>
          </p:cNvSpPr>
          <p:nvPr>
            <p:ph type="title"/>
          </p:nvPr>
        </p:nvSpPr>
        <p:spPr>
          <a:xfrm>
            <a:off x="5397910" y="1231900"/>
            <a:ext cx="3259394" cy="1243649"/>
          </a:xfrm>
        </p:spPr>
        <p:txBody>
          <a:bodyPr vert="horz" lIns="68580" tIns="34290" rIns="68580" bIns="34290" rtlCol="0" anchor="ctr">
            <a:normAutofit/>
          </a:bodyPr>
          <a:lstStyle/>
          <a:p>
            <a:r>
              <a:rPr lang="en-US" sz="3600">
                <a:solidFill>
                  <a:srgbClr val="656544"/>
                </a:solidFill>
              </a:rPr>
              <a:t>Guiding Principles</a:t>
            </a:r>
          </a:p>
        </p:txBody>
      </p:sp>
      <p:pic>
        <p:nvPicPr>
          <p:cNvPr id="5" name="Picture 5" descr="A view of a mountain&#10;&#10;Description generated with very high confidence">
            <a:extLst>
              <a:ext uri="{FF2B5EF4-FFF2-40B4-BE49-F238E27FC236}">
                <a16:creationId xmlns:a16="http://schemas.microsoft.com/office/drawing/2014/main" id="{46A5DA63-5DAE-41E1-9022-F097F38B7C9E}"/>
              </a:ext>
            </a:extLst>
          </p:cNvPr>
          <p:cNvPicPr>
            <a:picLocks noGrp="1" noChangeAspect="1"/>
          </p:cNvPicPr>
          <p:nvPr>
            <p:ph sz="half" idx="1"/>
          </p:nvPr>
        </p:nvPicPr>
        <p:blipFill rotWithShape="1">
          <a:blip r:embed="rId3"/>
          <a:srcRect l="17126" r="5502" b="1"/>
          <a:stretch/>
        </p:blipFill>
        <p:spPr>
          <a:xfrm>
            <a:off x="590958" y="1341080"/>
            <a:ext cx="3871594" cy="3935810"/>
          </a:xfrm>
          <a:prstGeom prst="rect">
            <a:avLst/>
          </a:prstGeom>
        </p:spPr>
      </p:pic>
      <p:sp>
        <p:nvSpPr>
          <p:cNvPr id="4" name="Content Placeholder 3">
            <a:extLst>
              <a:ext uri="{FF2B5EF4-FFF2-40B4-BE49-F238E27FC236}">
                <a16:creationId xmlns:a16="http://schemas.microsoft.com/office/drawing/2014/main" id="{50BA0766-4E08-4821-B713-788311B35D4D}"/>
              </a:ext>
            </a:extLst>
          </p:cNvPr>
          <p:cNvSpPr>
            <a:spLocks noGrp="1"/>
          </p:cNvSpPr>
          <p:nvPr>
            <p:ph sz="half" idx="2"/>
          </p:nvPr>
        </p:nvSpPr>
        <p:spPr>
          <a:xfrm>
            <a:off x="5397910" y="2366010"/>
            <a:ext cx="3259394" cy="2898549"/>
          </a:xfrm>
        </p:spPr>
        <p:txBody>
          <a:bodyPr vert="horz" lIns="68580" tIns="34290" rIns="68580" bIns="34290" rtlCol="0">
            <a:normAutofit/>
          </a:bodyPr>
          <a:lstStyle/>
          <a:p>
            <a:r>
              <a:rPr lang="en-US" dirty="0">
                <a:hlinkClick r:id="rId4"/>
              </a:rPr>
              <a:t>NASW COVID 19 Ethics</a:t>
            </a:r>
          </a:p>
          <a:p>
            <a:r>
              <a:rPr lang="en-US" dirty="0">
                <a:hlinkClick r:id="rId5"/>
              </a:rPr>
              <a:t>Technology in Social Work Practice</a:t>
            </a:r>
          </a:p>
          <a:p>
            <a:r>
              <a:rPr lang="en-US" dirty="0">
                <a:hlinkClick r:id="rId6"/>
              </a:rPr>
              <a:t>Professional Boundaries</a:t>
            </a:r>
          </a:p>
          <a:p>
            <a:r>
              <a:rPr lang="en-US" dirty="0">
                <a:hlinkClick r:id="rId7"/>
              </a:rPr>
              <a:t>Ethical Exceptions for Social Workers in Light of the COVID-19 Pandemic and Physical Distancing</a:t>
            </a:r>
            <a:endParaRPr lang="en-US" dirty="0"/>
          </a:p>
          <a:p>
            <a:r>
              <a:rPr lang="en-US" dirty="0">
                <a:hlinkClick r:id="rId8"/>
              </a:rPr>
              <a:t>Voicemail Greeting</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742460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06F4B-3026-4FC1-93C6-EFC9709AB569}"/>
              </a:ext>
            </a:extLst>
          </p:cNvPr>
          <p:cNvSpPr>
            <a:spLocks noGrp="1"/>
          </p:cNvSpPr>
          <p:nvPr>
            <p:ph type="title"/>
          </p:nvPr>
        </p:nvSpPr>
        <p:spPr>
          <a:xfrm>
            <a:off x="492919" y="1231900"/>
            <a:ext cx="8079581" cy="1243649"/>
          </a:xfrm>
        </p:spPr>
        <p:txBody>
          <a:bodyPr vert="horz" lIns="68580" tIns="34290" rIns="68580" bIns="34290" rtlCol="0" anchor="ctr">
            <a:normAutofit/>
          </a:bodyPr>
          <a:lstStyle/>
          <a:p>
            <a:r>
              <a:rPr lang="en-US" sz="4050">
                <a:solidFill>
                  <a:schemeClr val="accent1"/>
                </a:solidFill>
              </a:rPr>
              <a:t>Establishing Safe Use of Technology &amp; Boundaries</a:t>
            </a:r>
          </a:p>
        </p:txBody>
      </p:sp>
      <p:sp>
        <p:nvSpPr>
          <p:cNvPr id="4" name="Text Placeholder 3">
            <a:extLst>
              <a:ext uri="{FF2B5EF4-FFF2-40B4-BE49-F238E27FC236}">
                <a16:creationId xmlns:a16="http://schemas.microsoft.com/office/drawing/2014/main" id="{B37842A7-A2FB-4785-8295-E3E4A3CF9F20}"/>
              </a:ext>
            </a:extLst>
          </p:cNvPr>
          <p:cNvSpPr>
            <a:spLocks noGrp="1"/>
          </p:cNvSpPr>
          <p:nvPr>
            <p:ph type="body" sz="half" idx="2"/>
          </p:nvPr>
        </p:nvSpPr>
        <p:spPr>
          <a:xfrm>
            <a:off x="507493" y="2366010"/>
            <a:ext cx="5156708" cy="2824639"/>
          </a:xfrm>
        </p:spPr>
        <p:txBody>
          <a:bodyPr vert="horz" lIns="68580" tIns="34290" rIns="68580" bIns="34290" rtlCol="0">
            <a:normAutofit/>
          </a:bodyPr>
          <a:lstStyle/>
          <a:p>
            <a:pPr>
              <a:lnSpc>
                <a:spcPct val="85000"/>
              </a:lnSpc>
              <a:buFont typeface="Arial" pitchFamily="34" charset="0"/>
              <a:buChar char=" "/>
            </a:pPr>
            <a:r>
              <a:rPr lang="en-US" b="1" dirty="0">
                <a:solidFill>
                  <a:schemeClr val="tx1">
                    <a:lumMod val="85000"/>
                    <a:lumOff val="15000"/>
                  </a:schemeClr>
                </a:solidFill>
              </a:rPr>
              <a:t>Use of district equipment</a:t>
            </a:r>
          </a:p>
          <a:p>
            <a:pPr>
              <a:lnSpc>
                <a:spcPct val="85000"/>
              </a:lnSpc>
              <a:buFont typeface="Arial" pitchFamily="34" charset="0"/>
              <a:buChar char=" "/>
            </a:pPr>
            <a:r>
              <a:rPr lang="en-US" b="1" dirty="0">
                <a:solidFill>
                  <a:schemeClr val="tx1">
                    <a:lumMod val="85000"/>
                    <a:lumOff val="15000"/>
                  </a:schemeClr>
                </a:solidFill>
              </a:rPr>
              <a:t>Social Media Policy</a:t>
            </a:r>
          </a:p>
          <a:p>
            <a:pPr>
              <a:lnSpc>
                <a:spcPct val="85000"/>
              </a:lnSpc>
              <a:buFont typeface="Arial" pitchFamily="34" charset="0"/>
              <a:buChar char=" "/>
            </a:pPr>
            <a:r>
              <a:rPr lang="en-US" b="1" dirty="0">
                <a:solidFill>
                  <a:schemeClr val="tx1">
                    <a:lumMod val="85000"/>
                    <a:lumOff val="15000"/>
                  </a:schemeClr>
                </a:solidFill>
              </a:rPr>
              <a:t>Office Hours</a:t>
            </a:r>
          </a:p>
          <a:p>
            <a:pPr>
              <a:lnSpc>
                <a:spcPct val="85000"/>
              </a:lnSpc>
              <a:buFont typeface="Arial" pitchFamily="34" charset="0"/>
              <a:buChar char=" "/>
            </a:pPr>
            <a:r>
              <a:rPr lang="en-US" b="1" dirty="0">
                <a:solidFill>
                  <a:schemeClr val="tx1">
                    <a:lumMod val="85000"/>
                    <a:lumOff val="15000"/>
                  </a:schemeClr>
                </a:solidFill>
              </a:rPr>
              <a:t>Outbound Messaging</a:t>
            </a:r>
          </a:p>
          <a:p>
            <a:pPr>
              <a:lnSpc>
                <a:spcPct val="85000"/>
              </a:lnSpc>
              <a:buFont typeface="Arial" pitchFamily="34" charset="0"/>
              <a:buChar char=" "/>
            </a:pPr>
            <a:r>
              <a:rPr lang="en-US" b="1" dirty="0">
                <a:solidFill>
                  <a:schemeClr val="tx1">
                    <a:lumMod val="85000"/>
                    <a:lumOff val="15000"/>
                  </a:schemeClr>
                </a:solidFill>
              </a:rPr>
              <a:t>Knowledge of platform</a:t>
            </a:r>
          </a:p>
          <a:p>
            <a:pPr>
              <a:lnSpc>
                <a:spcPct val="85000"/>
              </a:lnSpc>
              <a:buFont typeface="Arial" pitchFamily="34" charset="0"/>
              <a:buChar char=" "/>
            </a:pPr>
            <a:r>
              <a:rPr lang="en-US" b="1" dirty="0">
                <a:solidFill>
                  <a:schemeClr val="tx1">
                    <a:lumMod val="85000"/>
                    <a:lumOff val="15000"/>
                  </a:schemeClr>
                </a:solidFill>
              </a:rPr>
              <a:t>Contingency  Plan</a:t>
            </a:r>
          </a:p>
          <a:p>
            <a:pPr>
              <a:lnSpc>
                <a:spcPct val="85000"/>
              </a:lnSpc>
              <a:buFont typeface="Arial" pitchFamily="34" charset="0"/>
              <a:buChar char=" "/>
            </a:pPr>
            <a:r>
              <a:rPr lang="en-US" b="1" dirty="0">
                <a:solidFill>
                  <a:schemeClr val="tx1">
                    <a:lumMod val="85000"/>
                    <a:lumOff val="15000"/>
                  </a:schemeClr>
                </a:solidFill>
              </a:rPr>
              <a:t>Disclosure</a:t>
            </a:r>
          </a:p>
          <a:p>
            <a:pPr>
              <a:lnSpc>
                <a:spcPct val="85000"/>
              </a:lnSpc>
              <a:buFont typeface="Arial" pitchFamily="34" charset="0"/>
              <a:buChar char=" "/>
            </a:pPr>
            <a:r>
              <a:rPr lang="en-US" b="1" dirty="0">
                <a:solidFill>
                  <a:schemeClr val="tx1">
                    <a:lumMod val="85000"/>
                    <a:lumOff val="15000"/>
                  </a:schemeClr>
                </a:solidFill>
              </a:rPr>
              <a:t>Consent</a:t>
            </a:r>
          </a:p>
          <a:p>
            <a:pPr>
              <a:lnSpc>
                <a:spcPct val="85000"/>
              </a:lnSpc>
              <a:buFont typeface="Arial" pitchFamily="34" charset="0"/>
              <a:buChar char=" "/>
            </a:pPr>
            <a:r>
              <a:rPr lang="en-US" b="1" dirty="0">
                <a:solidFill>
                  <a:schemeClr val="tx1">
                    <a:lumMod val="85000"/>
                    <a:lumOff val="15000"/>
                  </a:schemeClr>
                </a:solidFill>
              </a:rPr>
              <a:t>Organizational Norms</a:t>
            </a:r>
          </a:p>
          <a:p>
            <a:pPr>
              <a:lnSpc>
                <a:spcPct val="85000"/>
              </a:lnSpc>
              <a:buFont typeface="Arial" pitchFamily="34" charset="0"/>
              <a:buChar char=" "/>
            </a:pPr>
            <a:r>
              <a:rPr lang="en-US" b="1" dirty="0">
                <a:solidFill>
                  <a:schemeClr val="tx1">
                    <a:lumMod val="85000"/>
                    <a:lumOff val="15000"/>
                  </a:schemeClr>
                </a:solidFill>
              </a:rPr>
              <a:t>Self-Care</a:t>
            </a:r>
          </a:p>
          <a:p>
            <a:pPr>
              <a:lnSpc>
                <a:spcPct val="85000"/>
              </a:lnSpc>
              <a:buFont typeface="Arial" pitchFamily="34" charset="0"/>
              <a:buChar char=" "/>
            </a:pPr>
            <a:endParaRPr lang="en-US" dirty="0">
              <a:solidFill>
                <a:schemeClr val="tx1">
                  <a:lumMod val="85000"/>
                  <a:lumOff val="15000"/>
                </a:schemeClr>
              </a:solidFill>
            </a:endParaRPr>
          </a:p>
        </p:txBody>
      </p:sp>
      <p:pic>
        <p:nvPicPr>
          <p:cNvPr id="9" name="Picture 9" descr="A close up of a computer&#10;&#10;Description generated with high confidence">
            <a:extLst>
              <a:ext uri="{FF2B5EF4-FFF2-40B4-BE49-F238E27FC236}">
                <a16:creationId xmlns:a16="http://schemas.microsoft.com/office/drawing/2014/main" id="{681165E9-0BB7-4F5B-83F0-9E8EA9239FA7}"/>
              </a:ext>
            </a:extLst>
          </p:cNvPr>
          <p:cNvPicPr>
            <a:picLocks noGrp="1" noChangeAspect="1"/>
          </p:cNvPicPr>
          <p:nvPr>
            <p:ph type="pic" idx="1"/>
          </p:nvPr>
        </p:nvPicPr>
        <p:blipFill rotWithShape="1">
          <a:blip r:embed="rId3"/>
          <a:srcRect l="7556" r="41846" b="1"/>
          <a:stretch/>
        </p:blipFill>
        <p:spPr>
          <a:xfrm>
            <a:off x="4446983" y="2188807"/>
            <a:ext cx="4296967" cy="3179044"/>
          </a:xfrm>
          <a:prstGeom prst="rect">
            <a:avLst/>
          </a:prstGeom>
        </p:spPr>
      </p:pic>
    </p:spTree>
    <p:extLst>
      <p:ext uri="{BB962C8B-B14F-4D97-AF65-F5344CB8AC3E}">
        <p14:creationId xmlns:p14="http://schemas.microsoft.com/office/powerpoint/2010/main" val="1053910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1FA06-1370-4A6D-9232-00FCA08501E3}"/>
              </a:ext>
            </a:extLst>
          </p:cNvPr>
          <p:cNvSpPr>
            <a:spLocks noGrp="1"/>
          </p:cNvSpPr>
          <p:nvPr>
            <p:ph type="title"/>
          </p:nvPr>
        </p:nvSpPr>
        <p:spPr>
          <a:xfrm>
            <a:off x="492919" y="1231900"/>
            <a:ext cx="8079581" cy="1243649"/>
          </a:xfrm>
        </p:spPr>
        <p:txBody>
          <a:bodyPr vert="horz" lIns="68580" tIns="34290" rIns="68580" bIns="34290" rtlCol="0" anchor="ctr">
            <a:normAutofit/>
          </a:bodyPr>
          <a:lstStyle/>
          <a:p>
            <a:r>
              <a:rPr lang="en-US" sz="4050">
                <a:solidFill>
                  <a:schemeClr val="accent1"/>
                </a:solidFill>
              </a:rPr>
              <a:t>Google Voicemail Script</a:t>
            </a:r>
          </a:p>
        </p:txBody>
      </p:sp>
      <p:pic>
        <p:nvPicPr>
          <p:cNvPr id="5" name="Picture 5" descr="A picture containing drawing, room&#10;&#10;Description generated with very high confidence">
            <a:extLst>
              <a:ext uri="{FF2B5EF4-FFF2-40B4-BE49-F238E27FC236}">
                <a16:creationId xmlns:a16="http://schemas.microsoft.com/office/drawing/2014/main" id="{36588514-F991-436E-90EB-844FD65D74FA}"/>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tretch/>
        </p:blipFill>
        <p:spPr>
          <a:xfrm>
            <a:off x="2400300" y="2614613"/>
            <a:ext cx="914400" cy="1057275"/>
          </a:xfrm>
          <a:prstGeom prst="rect">
            <a:avLst/>
          </a:prstGeom>
        </p:spPr>
      </p:pic>
      <p:sp>
        <p:nvSpPr>
          <p:cNvPr id="4" name="Text Placeholder 3">
            <a:extLst>
              <a:ext uri="{FF2B5EF4-FFF2-40B4-BE49-F238E27FC236}">
                <a16:creationId xmlns:a16="http://schemas.microsoft.com/office/drawing/2014/main" id="{A2C3D25F-14FC-43B0-9EF7-AA4DBF459C43}"/>
              </a:ext>
            </a:extLst>
          </p:cNvPr>
          <p:cNvSpPr>
            <a:spLocks noGrp="1"/>
          </p:cNvSpPr>
          <p:nvPr>
            <p:ph type="body" sz="half" idx="2"/>
          </p:nvPr>
        </p:nvSpPr>
        <p:spPr>
          <a:xfrm>
            <a:off x="507493" y="2366010"/>
            <a:ext cx="5156708" cy="2824639"/>
          </a:xfrm>
        </p:spPr>
        <p:txBody>
          <a:bodyPr vert="horz" lIns="68580" tIns="34290" rIns="68580" bIns="34290" rtlCol="0" anchor="t">
            <a:normAutofit/>
          </a:bodyPr>
          <a:lstStyle/>
          <a:p>
            <a:pPr>
              <a:lnSpc>
                <a:spcPct val="85000"/>
              </a:lnSpc>
              <a:buFont typeface="Arial" pitchFamily="34" charset="0"/>
              <a:buChar char=" "/>
            </a:pPr>
            <a:endParaRPr lang="en-US" sz="1500">
              <a:solidFill>
                <a:schemeClr val="tx1">
                  <a:lumMod val="85000"/>
                  <a:lumOff val="15000"/>
                </a:schemeClr>
              </a:solidFill>
              <a:cs typeface="Calibri Light"/>
            </a:endParaRPr>
          </a:p>
          <a:p>
            <a:pPr>
              <a:lnSpc>
                <a:spcPct val="85000"/>
              </a:lnSpc>
              <a:buFont typeface="Arial" pitchFamily="34" charset="0"/>
              <a:buChar char=" "/>
            </a:pPr>
            <a:r>
              <a:rPr lang="en-US" sz="1500">
                <a:solidFill>
                  <a:schemeClr val="tx1">
                    <a:lumMod val="85000"/>
                    <a:lumOff val="15000"/>
                  </a:schemeClr>
                </a:solidFill>
                <a:cs typeface="Calibri Light"/>
              </a:rPr>
              <a:t>   You have reached the Google voicemail for ________, School Social Worker with Hernando County School District.  If you are experiencing a medical or mental health emergency, please hang up and dial 911 or go to your nearest emergency room.  My office hours are ______ to ______ , Monday through Friday.  Please leave a message including your name, name of your student, and how I may help you.  I will return your call within 24 hours.  </a:t>
            </a:r>
          </a:p>
          <a:p>
            <a:pPr>
              <a:lnSpc>
                <a:spcPct val="85000"/>
              </a:lnSpc>
              <a:buFont typeface="Arial" pitchFamily="34" charset="0"/>
              <a:buChar char=" "/>
            </a:pPr>
            <a:r>
              <a:rPr lang="en-US" sz="1500">
                <a:solidFill>
                  <a:schemeClr val="tx1">
                    <a:lumMod val="85000"/>
                    <a:lumOff val="15000"/>
                  </a:schemeClr>
                </a:solidFill>
                <a:cs typeface="Calibri Light"/>
              </a:rPr>
              <a:t>Thank you.</a:t>
            </a:r>
            <a:endParaRPr lang="en-US">
              <a:solidFill>
                <a:schemeClr val="tx1">
                  <a:lumMod val="85000"/>
                  <a:lumOff val="15000"/>
                </a:schemeClr>
              </a:solidFill>
            </a:endParaRPr>
          </a:p>
        </p:txBody>
      </p:sp>
    </p:spTree>
    <p:extLst>
      <p:ext uri="{BB962C8B-B14F-4D97-AF65-F5344CB8AC3E}">
        <p14:creationId xmlns:p14="http://schemas.microsoft.com/office/powerpoint/2010/main" val="2261722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FB7CC-43A9-4134-9B7E-DDAAF808DFB0}"/>
              </a:ext>
            </a:extLst>
          </p:cNvPr>
          <p:cNvSpPr>
            <a:spLocks noGrp="1"/>
          </p:cNvSpPr>
          <p:nvPr>
            <p:ph type="title"/>
          </p:nvPr>
        </p:nvSpPr>
        <p:spPr/>
        <p:txBody>
          <a:bodyPr/>
          <a:lstStyle/>
          <a:p>
            <a:r>
              <a:rPr lang="en-US">
                <a:ea typeface="+mj-lt"/>
                <a:cs typeface="+mj-lt"/>
              </a:rPr>
              <a:t>Considerations...</a:t>
            </a:r>
            <a:endParaRPr lang="en-US"/>
          </a:p>
        </p:txBody>
      </p:sp>
      <p:sp>
        <p:nvSpPr>
          <p:cNvPr id="3" name="Text Placeholder 2">
            <a:extLst>
              <a:ext uri="{FF2B5EF4-FFF2-40B4-BE49-F238E27FC236}">
                <a16:creationId xmlns:a16="http://schemas.microsoft.com/office/drawing/2014/main" id="{BCDE11B1-7826-47A1-B78F-FD355F7A6B3A}"/>
              </a:ext>
            </a:extLst>
          </p:cNvPr>
          <p:cNvSpPr>
            <a:spLocks noGrp="1"/>
          </p:cNvSpPr>
          <p:nvPr>
            <p:ph type="body" idx="1"/>
          </p:nvPr>
        </p:nvSpPr>
        <p:spPr/>
        <p:txBody>
          <a:bodyPr/>
          <a:lstStyle/>
          <a:p>
            <a:r>
              <a:rPr lang="en-US" b="1" u="sng">
                <a:cs typeface="Calibri Light"/>
              </a:rPr>
              <a:t>Social Worker</a:t>
            </a:r>
            <a:endParaRPr lang="en-US" b="1" u="sng"/>
          </a:p>
        </p:txBody>
      </p:sp>
      <p:sp>
        <p:nvSpPr>
          <p:cNvPr id="4" name="Content Placeholder 3">
            <a:extLst>
              <a:ext uri="{FF2B5EF4-FFF2-40B4-BE49-F238E27FC236}">
                <a16:creationId xmlns:a16="http://schemas.microsoft.com/office/drawing/2014/main" id="{C6747CB1-BF4F-4439-A81B-0808660C7B37}"/>
              </a:ext>
            </a:extLst>
          </p:cNvPr>
          <p:cNvSpPr>
            <a:spLocks noGrp="1"/>
          </p:cNvSpPr>
          <p:nvPr>
            <p:ph sz="half" idx="2"/>
          </p:nvPr>
        </p:nvSpPr>
        <p:spPr/>
        <p:txBody>
          <a:bodyPr vert="horz" lIns="68580" tIns="34290" rIns="68580" bIns="34290" rtlCol="0" anchor="t">
            <a:normAutofit/>
          </a:bodyPr>
          <a:lstStyle/>
          <a:p>
            <a:r>
              <a:rPr lang="en-US">
                <a:ea typeface="+mn-lt"/>
                <a:cs typeface="+mn-lt"/>
              </a:rPr>
              <a:t>Technology</a:t>
            </a:r>
            <a:br>
              <a:rPr lang="en-US">
                <a:ea typeface="+mn-lt"/>
                <a:cs typeface="+mn-lt"/>
              </a:rPr>
            </a:br>
            <a:r>
              <a:rPr lang="en-US">
                <a:ea typeface="+mn-lt"/>
                <a:cs typeface="+mn-lt"/>
              </a:rPr>
              <a:t>     Security</a:t>
            </a:r>
            <a:br>
              <a:rPr lang="en-US">
                <a:ea typeface="+mn-lt"/>
                <a:cs typeface="+mn-lt"/>
              </a:rPr>
            </a:br>
            <a:r>
              <a:rPr lang="en-US">
                <a:ea typeface="+mn-lt"/>
                <a:cs typeface="+mn-lt"/>
              </a:rPr>
              <a:t>     Reliability</a:t>
            </a:r>
            <a:br>
              <a:rPr lang="en-US">
                <a:ea typeface="+mn-lt"/>
                <a:cs typeface="+mn-lt"/>
              </a:rPr>
            </a:br>
            <a:r>
              <a:rPr lang="en-US">
                <a:ea typeface="+mn-lt"/>
                <a:cs typeface="+mn-lt"/>
              </a:rPr>
              <a:t>     Competency</a:t>
            </a:r>
          </a:p>
          <a:p>
            <a:r>
              <a:rPr lang="en-US">
                <a:ea typeface="+mn-lt"/>
                <a:cs typeface="+mn-lt"/>
              </a:rPr>
              <a:t>Boundaries</a:t>
            </a:r>
            <a:br>
              <a:rPr lang="en-US">
                <a:ea typeface="+mn-lt"/>
                <a:cs typeface="+mn-lt"/>
              </a:rPr>
            </a:br>
            <a:r>
              <a:rPr lang="en-US">
                <a:ea typeface="+mn-lt"/>
                <a:cs typeface="+mn-lt"/>
              </a:rPr>
              <a:t>     Organizational Practices</a:t>
            </a:r>
            <a:br>
              <a:rPr lang="en-US">
                <a:ea typeface="+mn-lt"/>
                <a:cs typeface="+mn-lt"/>
              </a:rPr>
            </a:br>
            <a:r>
              <a:rPr lang="en-US">
                <a:ea typeface="+mn-lt"/>
                <a:cs typeface="+mn-lt"/>
              </a:rPr>
              <a:t>      Healthy Relationships</a:t>
            </a:r>
          </a:p>
          <a:p>
            <a:r>
              <a:rPr lang="en-US">
                <a:ea typeface="+mn-lt"/>
                <a:cs typeface="+mn-lt"/>
              </a:rPr>
              <a:t>Documentation</a:t>
            </a:r>
            <a:br>
              <a:rPr lang="en-US">
                <a:ea typeface="+mn-lt"/>
                <a:cs typeface="+mn-lt"/>
              </a:rPr>
            </a:br>
            <a:r>
              <a:rPr lang="en-US">
                <a:ea typeface="+mn-lt"/>
                <a:cs typeface="+mn-lt"/>
              </a:rPr>
              <a:t>     Risks</a:t>
            </a:r>
            <a:br>
              <a:rPr lang="en-US">
                <a:ea typeface="+mn-lt"/>
                <a:cs typeface="+mn-lt"/>
              </a:rPr>
            </a:br>
            <a:r>
              <a:rPr lang="en-US">
                <a:ea typeface="+mn-lt"/>
                <a:cs typeface="+mn-lt"/>
              </a:rPr>
              <a:t>     Consent</a:t>
            </a:r>
            <a:br>
              <a:rPr lang="en-US">
                <a:ea typeface="+mn-lt"/>
                <a:cs typeface="+mn-lt"/>
              </a:rPr>
            </a:br>
            <a:br>
              <a:rPr lang="en-US">
                <a:ea typeface="+mn-lt"/>
                <a:cs typeface="+mn-lt"/>
              </a:rPr>
            </a:br>
            <a:endParaRPr lang="en-US">
              <a:ea typeface="+mn-lt"/>
              <a:cs typeface="+mn-lt"/>
            </a:endParaRPr>
          </a:p>
        </p:txBody>
      </p:sp>
      <p:sp>
        <p:nvSpPr>
          <p:cNvPr id="5" name="Text Placeholder 4">
            <a:extLst>
              <a:ext uri="{FF2B5EF4-FFF2-40B4-BE49-F238E27FC236}">
                <a16:creationId xmlns:a16="http://schemas.microsoft.com/office/drawing/2014/main" id="{35758278-92D6-40DE-8B7D-315536DD4FA5}"/>
              </a:ext>
            </a:extLst>
          </p:cNvPr>
          <p:cNvSpPr>
            <a:spLocks noGrp="1"/>
          </p:cNvSpPr>
          <p:nvPr>
            <p:ph type="body" sz="quarter" idx="3"/>
          </p:nvPr>
        </p:nvSpPr>
        <p:spPr/>
        <p:txBody>
          <a:bodyPr/>
          <a:lstStyle/>
          <a:p>
            <a:r>
              <a:rPr lang="en-US" b="1" u="sng">
                <a:ea typeface="+mj-lt"/>
                <a:cs typeface="+mj-lt"/>
              </a:rPr>
              <a:t>Student</a:t>
            </a:r>
            <a:endParaRPr lang="en-US" u="sng"/>
          </a:p>
        </p:txBody>
      </p:sp>
      <p:sp>
        <p:nvSpPr>
          <p:cNvPr id="6" name="Content Placeholder 5">
            <a:extLst>
              <a:ext uri="{FF2B5EF4-FFF2-40B4-BE49-F238E27FC236}">
                <a16:creationId xmlns:a16="http://schemas.microsoft.com/office/drawing/2014/main" id="{47138CA8-5EF9-41CB-AB5A-D09AFE2F3006}"/>
              </a:ext>
            </a:extLst>
          </p:cNvPr>
          <p:cNvSpPr>
            <a:spLocks noGrp="1"/>
          </p:cNvSpPr>
          <p:nvPr>
            <p:ph sz="quarter" idx="4"/>
          </p:nvPr>
        </p:nvSpPr>
        <p:spPr/>
        <p:txBody>
          <a:bodyPr vert="horz" lIns="68580" tIns="34290" rIns="68580" bIns="34290" rtlCol="0" anchor="t">
            <a:normAutofit/>
          </a:bodyPr>
          <a:lstStyle/>
          <a:p>
            <a:r>
              <a:rPr lang="en-US">
                <a:ea typeface="+mn-lt"/>
                <a:cs typeface="+mn-lt"/>
              </a:rPr>
              <a:t>Access </a:t>
            </a:r>
            <a:br>
              <a:rPr lang="en-US">
                <a:ea typeface="+mn-lt"/>
                <a:cs typeface="+mn-lt"/>
              </a:rPr>
            </a:br>
            <a:r>
              <a:rPr lang="en-US">
                <a:ea typeface="+mn-lt"/>
                <a:cs typeface="+mn-lt"/>
              </a:rPr>
              <a:t>      Equipment</a:t>
            </a:r>
            <a:br>
              <a:rPr lang="en-US">
                <a:ea typeface="+mn-lt"/>
                <a:cs typeface="+mn-lt"/>
              </a:rPr>
            </a:br>
            <a:r>
              <a:rPr lang="en-US">
                <a:ea typeface="+mn-lt"/>
                <a:cs typeface="+mn-lt"/>
              </a:rPr>
              <a:t>      Space</a:t>
            </a:r>
            <a:br>
              <a:rPr lang="en-US">
                <a:ea typeface="+mn-lt"/>
                <a:cs typeface="+mn-lt"/>
              </a:rPr>
            </a:br>
            <a:r>
              <a:rPr lang="en-US">
                <a:ea typeface="+mn-lt"/>
                <a:cs typeface="+mn-lt"/>
              </a:rPr>
              <a:t>      Time</a:t>
            </a:r>
            <a:br>
              <a:rPr lang="en-US">
                <a:ea typeface="+mn-lt"/>
                <a:cs typeface="+mn-lt"/>
              </a:rPr>
            </a:br>
            <a:r>
              <a:rPr lang="en-US">
                <a:ea typeface="+mn-lt"/>
                <a:cs typeface="+mn-lt"/>
              </a:rPr>
              <a:t>Appropriateness</a:t>
            </a:r>
            <a:br>
              <a:rPr lang="en-US">
                <a:ea typeface="+mn-lt"/>
                <a:cs typeface="+mn-lt"/>
              </a:rPr>
            </a:br>
            <a:r>
              <a:rPr lang="en-US">
                <a:ea typeface="+mn-lt"/>
                <a:cs typeface="+mn-lt"/>
              </a:rPr>
              <a:t>      Development</a:t>
            </a:r>
            <a:br>
              <a:rPr lang="en-US">
                <a:ea typeface="+mn-lt"/>
                <a:cs typeface="+mn-lt"/>
              </a:rPr>
            </a:br>
            <a:r>
              <a:rPr lang="en-US">
                <a:ea typeface="+mn-lt"/>
                <a:cs typeface="+mn-lt"/>
              </a:rPr>
              <a:t>      Compliance</a:t>
            </a:r>
          </a:p>
          <a:p>
            <a:endParaRPr lang="en-US">
              <a:cs typeface="Calibri Light"/>
            </a:endParaRPr>
          </a:p>
        </p:txBody>
      </p:sp>
    </p:spTree>
    <p:extLst>
      <p:ext uri="{BB962C8B-B14F-4D97-AF65-F5344CB8AC3E}">
        <p14:creationId xmlns:p14="http://schemas.microsoft.com/office/powerpoint/2010/main" val="1339502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1" descr="A picture containing woman, sitting, man, young&#10;&#10;Description generated with very high confidence">
            <a:extLst>
              <a:ext uri="{FF2B5EF4-FFF2-40B4-BE49-F238E27FC236}">
                <a16:creationId xmlns:a16="http://schemas.microsoft.com/office/drawing/2014/main" id="{C5B9B477-A0A1-4126-B18D-597BC0FEA261}"/>
              </a:ext>
            </a:extLst>
          </p:cNvPr>
          <p:cNvPicPr>
            <a:picLocks noGrp="1" noChangeAspect="1"/>
          </p:cNvPicPr>
          <p:nvPr>
            <p:ph idx="1"/>
          </p:nvPr>
        </p:nvPicPr>
        <p:blipFill>
          <a:blip r:embed="rId3"/>
          <a:stretch>
            <a:fillRect/>
          </a:stretch>
        </p:blipFill>
        <p:spPr>
          <a:xfrm>
            <a:off x="155073" y="838987"/>
            <a:ext cx="5286240" cy="2268611"/>
          </a:xfrm>
        </p:spPr>
      </p:pic>
      <p:sp>
        <p:nvSpPr>
          <p:cNvPr id="3" name="TextBox 2">
            <a:extLst>
              <a:ext uri="{FF2B5EF4-FFF2-40B4-BE49-F238E27FC236}">
                <a16:creationId xmlns:a16="http://schemas.microsoft.com/office/drawing/2014/main" id="{32C87455-893B-425F-9C3F-B1A6962C4ED4}"/>
              </a:ext>
            </a:extLst>
          </p:cNvPr>
          <p:cNvSpPr txBox="1"/>
          <p:nvPr/>
        </p:nvSpPr>
        <p:spPr>
          <a:xfrm>
            <a:off x="3403121" y="2901711"/>
            <a:ext cx="1981919" cy="276998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 sz="1350" b="1">
                <a:ea typeface="+mn-lt"/>
                <a:cs typeface="+mn-lt"/>
              </a:rPr>
              <a:t> </a:t>
            </a:r>
            <a:r>
              <a:rPr lang="en-US" sz="1350">
                <a:ea typeface="+mn-lt"/>
                <a:cs typeface="+mn-lt"/>
              </a:rPr>
              <a:t> </a:t>
            </a:r>
            <a:endParaRPr lang="en-US" sz="1350"/>
          </a:p>
          <a:p>
            <a:pPr algn="ctr"/>
            <a:r>
              <a:rPr lang="en" sz="1350" b="1">
                <a:ea typeface="+mn-lt"/>
                <a:cs typeface="+mn-lt"/>
              </a:rPr>
              <a:t> </a:t>
            </a:r>
            <a:r>
              <a:rPr lang="en-US" sz="1350">
                <a:ea typeface="+mn-lt"/>
                <a:cs typeface="+mn-lt"/>
              </a:rPr>
              <a:t> </a:t>
            </a:r>
            <a:endParaRPr lang="en-US" sz="1350"/>
          </a:p>
          <a:p>
            <a:pPr algn="ctr"/>
            <a:r>
              <a:rPr lang="en" sz="1350" b="1">
                <a:ea typeface="+mn-lt"/>
                <a:cs typeface="+mn-lt"/>
              </a:rPr>
              <a:t>Informed Consent for Telehealth Services</a:t>
            </a:r>
            <a:r>
              <a:rPr lang="en-US" sz="1350">
                <a:ea typeface="+mn-lt"/>
                <a:cs typeface="+mn-lt"/>
              </a:rPr>
              <a:t> </a:t>
            </a:r>
            <a:endParaRPr lang="en-US" sz="1350"/>
          </a:p>
          <a:p>
            <a:pPr algn="ctr"/>
            <a:r>
              <a:rPr lang="en" sz="1350">
                <a:ea typeface="+mn-lt"/>
                <a:cs typeface="+mn-lt"/>
              </a:rPr>
              <a:t> </a:t>
            </a:r>
            <a:r>
              <a:rPr lang="en-US" sz="1350">
                <a:ea typeface="+mn-lt"/>
                <a:cs typeface="+mn-lt"/>
              </a:rPr>
              <a:t> </a:t>
            </a:r>
            <a:endParaRPr lang="en-US" sz="1350"/>
          </a:p>
          <a:p>
            <a:r>
              <a:rPr lang="en" sz="1350">
                <a:ea typeface="+mn-lt"/>
                <a:cs typeface="+mn-lt"/>
              </a:rPr>
              <a:t> </a:t>
            </a:r>
            <a:r>
              <a:rPr lang="en-US" sz="1350">
                <a:ea typeface="+mn-lt"/>
                <a:cs typeface="+mn-lt"/>
              </a:rPr>
              <a:t> </a:t>
            </a:r>
            <a:r>
              <a:rPr lang="en" sz="1350">
                <a:ea typeface="+mn-lt"/>
                <a:cs typeface="+mn-lt"/>
              </a:rPr>
              <a:t>I understand that “telehealth” includes secure video conferencing, emails, telephone conversations, and education using interactive audio, video, or data communications.</a:t>
            </a:r>
            <a:r>
              <a:rPr lang="en-US" sz="1350"/>
              <a:t>..</a:t>
            </a:r>
            <a:endParaRPr lang="en-US" sz="1350">
              <a:cs typeface="Calibri Light"/>
            </a:endParaRPr>
          </a:p>
        </p:txBody>
      </p:sp>
      <p:sp>
        <p:nvSpPr>
          <p:cNvPr id="5" name="TextBox 4">
            <a:extLst>
              <a:ext uri="{FF2B5EF4-FFF2-40B4-BE49-F238E27FC236}">
                <a16:creationId xmlns:a16="http://schemas.microsoft.com/office/drawing/2014/main" id="{F04F5FB8-4C7F-47AA-A7C0-B2D2946E1BF7}"/>
              </a:ext>
            </a:extLst>
          </p:cNvPr>
          <p:cNvSpPr txBox="1"/>
          <p:nvPr/>
        </p:nvSpPr>
        <p:spPr>
          <a:xfrm>
            <a:off x="588079" y="3310791"/>
            <a:ext cx="2402456" cy="235449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350" b="1"/>
              <a:t>Checklist</a:t>
            </a:r>
            <a:r>
              <a:rPr lang="en-US" sz="1350" b="1">
                <a:ea typeface="+mn-lt"/>
                <a:cs typeface="+mn-lt"/>
              </a:rPr>
              <a:t>: Provision of Telehealth </a:t>
            </a:r>
            <a:endParaRPr lang="en-US" sz="1350"/>
          </a:p>
          <a:p>
            <a:r>
              <a:rPr lang="en-US" sz="1350">
                <a:ea typeface="+mn-lt"/>
                <a:cs typeface="+mn-lt"/>
              </a:rPr>
              <a:t>This checklist may serve as a useful tool for school social workers to ensure the requirements of Florida regulations on the Standards of Telehealth have been met. This document is provided solely for informational and educational purposes and should not be considered to be legal advice.</a:t>
            </a:r>
            <a:endParaRPr lang="en-US" sz="1350">
              <a:cs typeface="Calibri Light"/>
            </a:endParaRPr>
          </a:p>
        </p:txBody>
      </p:sp>
      <p:sp>
        <p:nvSpPr>
          <p:cNvPr id="4" name="Text Placeholder 3">
            <a:extLst>
              <a:ext uri="{FF2B5EF4-FFF2-40B4-BE49-F238E27FC236}">
                <a16:creationId xmlns:a16="http://schemas.microsoft.com/office/drawing/2014/main" id="{9CC5ED33-8255-4856-A7ED-43FDAD17239F}"/>
              </a:ext>
            </a:extLst>
          </p:cNvPr>
          <p:cNvSpPr>
            <a:spLocks noGrp="1"/>
          </p:cNvSpPr>
          <p:nvPr>
            <p:ph type="body" sz="half" idx="2"/>
          </p:nvPr>
        </p:nvSpPr>
        <p:spPr/>
        <p:txBody>
          <a:bodyPr vert="horz" lIns="68580" tIns="34290" rIns="68580" bIns="34290" rtlCol="0" anchor="t">
            <a:normAutofit/>
          </a:bodyPr>
          <a:lstStyle/>
          <a:p>
            <a:pPr marL="214313" indent="-214313">
              <a:buFont typeface="Arial"/>
              <a:buChar char="•"/>
            </a:pPr>
            <a:r>
              <a:rPr lang="en-US">
                <a:cs typeface="Calibri Light"/>
              </a:rPr>
              <a:t>Access to resources</a:t>
            </a:r>
          </a:p>
          <a:p>
            <a:pPr marL="214313" indent="-214313">
              <a:buFont typeface="Arial"/>
              <a:buChar char="•"/>
            </a:pPr>
            <a:r>
              <a:rPr lang="en-US">
                <a:cs typeface="Calibri Light"/>
              </a:rPr>
              <a:t>Ability to Participate</a:t>
            </a:r>
          </a:p>
          <a:p>
            <a:pPr marL="214313" indent="-214313">
              <a:buFont typeface="Arial"/>
              <a:buChar char="•"/>
            </a:pPr>
            <a:r>
              <a:rPr lang="en-US">
                <a:cs typeface="Calibri Light"/>
              </a:rPr>
              <a:t>Upfront disclosure of associated risks and guidance on creating appropriate space  for remote support services</a:t>
            </a:r>
          </a:p>
          <a:p>
            <a:pPr marL="685800" lvl="1" indent="-128588">
              <a:buFont typeface="Arial"/>
              <a:buChar char="•"/>
            </a:pPr>
            <a:r>
              <a:rPr lang="en-US" sz="1050">
                <a:cs typeface="Calibri Light"/>
              </a:rPr>
              <a:t>Check List</a:t>
            </a:r>
          </a:p>
          <a:p>
            <a:pPr marL="685800" lvl="1" indent="-128588">
              <a:buFont typeface="Arial"/>
              <a:buChar char="•"/>
            </a:pPr>
            <a:r>
              <a:rPr lang="en-US" sz="1050">
                <a:cs typeface="Calibri Light"/>
              </a:rPr>
              <a:t>Consent</a:t>
            </a:r>
            <a:br>
              <a:rPr lang="en-US">
                <a:cs typeface="Calibri Light"/>
              </a:rPr>
            </a:br>
            <a:endParaRPr lang="en-US">
              <a:cs typeface="Calibri Light"/>
            </a:endParaRPr>
          </a:p>
          <a:p>
            <a:pPr marL="214313" indent="-214313">
              <a:buFont typeface="Arial"/>
              <a:buChar char="•"/>
            </a:pPr>
            <a:endParaRPr lang="en-US">
              <a:cs typeface="Calibri Light"/>
            </a:endParaRPr>
          </a:p>
        </p:txBody>
      </p:sp>
      <p:sp>
        <p:nvSpPr>
          <p:cNvPr id="2" name="Title 1">
            <a:extLst>
              <a:ext uri="{FF2B5EF4-FFF2-40B4-BE49-F238E27FC236}">
                <a16:creationId xmlns:a16="http://schemas.microsoft.com/office/drawing/2014/main" id="{D0D153AA-CD1A-4704-9791-339DF16A096D}"/>
              </a:ext>
            </a:extLst>
          </p:cNvPr>
          <p:cNvSpPr>
            <a:spLocks noGrp="1"/>
          </p:cNvSpPr>
          <p:nvPr>
            <p:ph type="title"/>
          </p:nvPr>
        </p:nvSpPr>
        <p:spPr/>
        <p:txBody>
          <a:bodyPr/>
          <a:lstStyle/>
          <a:p>
            <a:r>
              <a:rPr lang="en-US">
                <a:cs typeface="Calibri Light"/>
              </a:rPr>
              <a:t>Successful Engagement Online</a:t>
            </a:r>
          </a:p>
        </p:txBody>
      </p:sp>
    </p:spTree>
    <p:extLst>
      <p:ext uri="{BB962C8B-B14F-4D97-AF65-F5344CB8AC3E}">
        <p14:creationId xmlns:p14="http://schemas.microsoft.com/office/powerpoint/2010/main" val="504309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BC9DC-5030-4EF7-A780-62DD4759D6FE}"/>
              </a:ext>
            </a:extLst>
          </p:cNvPr>
          <p:cNvSpPr>
            <a:spLocks noGrp="1"/>
          </p:cNvSpPr>
          <p:nvPr>
            <p:ph type="title"/>
          </p:nvPr>
        </p:nvSpPr>
        <p:spPr/>
        <p:txBody>
          <a:bodyPr/>
          <a:lstStyle/>
          <a:p>
            <a:r>
              <a:rPr lang="en-US" dirty="0">
                <a:solidFill>
                  <a:schemeClr val="tx1"/>
                </a:solidFill>
                <a:cs typeface="Calibri Light"/>
              </a:rPr>
              <a:t>Medicaid Telehealth Update (schools)</a:t>
            </a:r>
          </a:p>
        </p:txBody>
      </p:sp>
      <p:sp>
        <p:nvSpPr>
          <p:cNvPr id="3" name="Content Placeholder 2">
            <a:extLst>
              <a:ext uri="{FF2B5EF4-FFF2-40B4-BE49-F238E27FC236}">
                <a16:creationId xmlns:a16="http://schemas.microsoft.com/office/drawing/2014/main" id="{23C9C595-A07A-4951-BAEB-D284CB3A8BC2}"/>
              </a:ext>
            </a:extLst>
          </p:cNvPr>
          <p:cNvSpPr>
            <a:spLocks noGrp="1"/>
          </p:cNvSpPr>
          <p:nvPr>
            <p:ph sz="half" idx="1"/>
          </p:nvPr>
        </p:nvSpPr>
        <p:spPr/>
        <p:txBody>
          <a:bodyPr vert="horz" lIns="68580" tIns="34290" rIns="68580" bIns="34290" rtlCol="0" anchor="t">
            <a:normAutofit/>
          </a:bodyPr>
          <a:lstStyle/>
          <a:p>
            <a:pPr>
              <a:buChar char="•"/>
            </a:pPr>
            <a:r>
              <a:rPr lang="en-US" dirty="0">
                <a:ea typeface="+mn-lt"/>
                <a:cs typeface="+mn-lt"/>
              </a:rPr>
              <a:t> Must be real time, with BOTH two-way interactive audio and video </a:t>
            </a:r>
            <a:endParaRPr lang="en-US" dirty="0">
              <a:cs typeface="Calibri Light" panose="020F0302020204030204"/>
            </a:endParaRPr>
          </a:p>
          <a:p>
            <a:pPr>
              <a:buChar char="•"/>
            </a:pPr>
            <a:r>
              <a:rPr lang="en-US" dirty="0">
                <a:ea typeface="+mn-lt"/>
                <a:cs typeface="+mn-lt"/>
              </a:rPr>
              <a:t> Telephone or electronic (email) based contact is not billable </a:t>
            </a:r>
          </a:p>
          <a:p>
            <a:pPr>
              <a:buChar char="•"/>
            </a:pPr>
            <a:r>
              <a:rPr lang="en-US" dirty="0">
                <a:ea typeface="+mn-lt"/>
                <a:cs typeface="+mn-lt"/>
              </a:rPr>
              <a:t> The recipient (and the legal guardian) must be present for the duration of the service being provided </a:t>
            </a:r>
          </a:p>
          <a:p>
            <a:pPr>
              <a:buChar char="•"/>
            </a:pPr>
            <a:r>
              <a:rPr lang="en-US" dirty="0">
                <a:ea typeface="+mn-lt"/>
                <a:cs typeface="+mn-lt"/>
              </a:rPr>
              <a:t> Documentation of Telemedicine must be kept in the progress note for each service</a:t>
            </a:r>
            <a:endParaRPr lang="en-US" dirty="0">
              <a:cs typeface="Calibri Light"/>
            </a:endParaRPr>
          </a:p>
        </p:txBody>
      </p:sp>
      <p:sp>
        <p:nvSpPr>
          <p:cNvPr id="4" name="Content Placeholder 3">
            <a:extLst>
              <a:ext uri="{FF2B5EF4-FFF2-40B4-BE49-F238E27FC236}">
                <a16:creationId xmlns:a16="http://schemas.microsoft.com/office/drawing/2014/main" id="{61EE3777-B238-4E5F-B1D4-3FE8A85EE6AC}"/>
              </a:ext>
            </a:extLst>
          </p:cNvPr>
          <p:cNvSpPr>
            <a:spLocks noGrp="1"/>
          </p:cNvSpPr>
          <p:nvPr>
            <p:ph sz="half" idx="2"/>
          </p:nvPr>
        </p:nvSpPr>
        <p:spPr/>
        <p:txBody>
          <a:bodyPr vert="horz" lIns="68580" tIns="34290" rIns="68580" bIns="34290" rtlCol="0" anchor="t">
            <a:normAutofit/>
          </a:bodyPr>
          <a:lstStyle/>
          <a:p>
            <a:r>
              <a:rPr lang="en-US" b="1" dirty="0">
                <a:ea typeface="+mn-lt"/>
                <a:cs typeface="+mn-lt"/>
              </a:rPr>
              <a:t>If you are entering Telemedicine services that were provided via audio AND video: (Currently Billable)</a:t>
            </a:r>
            <a:br>
              <a:rPr lang="en-US" b="1" dirty="0">
                <a:ea typeface="+mn-lt"/>
                <a:cs typeface="+mn-lt"/>
              </a:rPr>
            </a:br>
            <a:br>
              <a:rPr lang="en-US" dirty="0">
                <a:ea typeface="+mn-lt"/>
                <a:cs typeface="+mn-lt"/>
              </a:rPr>
            </a:br>
            <a:r>
              <a:rPr lang="en-US" dirty="0">
                <a:ea typeface="+mn-lt"/>
                <a:cs typeface="+mn-lt"/>
              </a:rPr>
              <a:t>In the progress note please start your notes off with ONE of the following entries:  </a:t>
            </a:r>
            <a:endParaRPr lang="en-US" dirty="0"/>
          </a:p>
          <a:p>
            <a:r>
              <a:rPr lang="en-US" b="1" dirty="0">
                <a:ea typeface="+mn-lt"/>
                <a:cs typeface="+mn-lt"/>
              </a:rPr>
              <a:t>Telemedicine via uninterrupted audio and video, parent/guardian present...</a:t>
            </a:r>
            <a:endParaRPr lang="en-US" b="1" dirty="0">
              <a:cs typeface="Calibri Light"/>
            </a:endParaRPr>
          </a:p>
        </p:txBody>
      </p:sp>
    </p:spTree>
    <p:extLst>
      <p:ext uri="{BB962C8B-B14F-4D97-AF65-F5344CB8AC3E}">
        <p14:creationId xmlns:p14="http://schemas.microsoft.com/office/powerpoint/2010/main" val="1398046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1251B-EB03-40AC-8362-D204CE5063F8}"/>
              </a:ext>
            </a:extLst>
          </p:cNvPr>
          <p:cNvSpPr>
            <a:spLocks noGrp="1"/>
          </p:cNvSpPr>
          <p:nvPr>
            <p:ph type="title"/>
          </p:nvPr>
        </p:nvSpPr>
        <p:spPr>
          <a:xfrm>
            <a:off x="492919" y="1231900"/>
            <a:ext cx="8079581" cy="1006423"/>
          </a:xfrm>
        </p:spPr>
        <p:txBody>
          <a:bodyPr/>
          <a:lstStyle/>
          <a:p>
            <a:r>
              <a:rPr lang="en-US" dirty="0">
                <a:solidFill>
                  <a:schemeClr val="tx1"/>
                </a:solidFill>
                <a:cs typeface="Calibri Light"/>
              </a:rPr>
              <a:t>Progress Notes for Not Currently Billable</a:t>
            </a:r>
          </a:p>
        </p:txBody>
      </p:sp>
      <p:sp>
        <p:nvSpPr>
          <p:cNvPr id="3" name="Content Placeholder 2">
            <a:extLst>
              <a:ext uri="{FF2B5EF4-FFF2-40B4-BE49-F238E27FC236}">
                <a16:creationId xmlns:a16="http://schemas.microsoft.com/office/drawing/2014/main" id="{DE6989BA-63C1-4053-B530-6DA9EBA053BC}"/>
              </a:ext>
            </a:extLst>
          </p:cNvPr>
          <p:cNvSpPr>
            <a:spLocks noGrp="1"/>
          </p:cNvSpPr>
          <p:nvPr>
            <p:ph sz="half" idx="1"/>
          </p:nvPr>
        </p:nvSpPr>
        <p:spPr>
          <a:xfrm>
            <a:off x="496709" y="2248020"/>
            <a:ext cx="3497580" cy="3278383"/>
          </a:xfrm>
        </p:spPr>
        <p:txBody>
          <a:bodyPr vert="horz" lIns="68580" tIns="34290" rIns="68580" bIns="34290" rtlCol="0" anchor="t">
            <a:normAutofit/>
          </a:bodyPr>
          <a:lstStyle/>
          <a:p>
            <a:r>
              <a:rPr lang="en-US">
                <a:ea typeface="+mn-lt"/>
                <a:cs typeface="+mn-lt"/>
              </a:rPr>
              <a:t>If you are entering Telemedicine services did NOT contain BOTH audio AND video, but was conducted via telephone only or email, please selec</a:t>
            </a:r>
            <a:r>
              <a:rPr lang="en-US" b="1">
                <a:ea typeface="+mn-lt"/>
                <a:cs typeface="+mn-lt"/>
              </a:rPr>
              <a:t>t:</a:t>
            </a:r>
            <a:endParaRPr lang="en-US">
              <a:ea typeface="+mn-lt"/>
              <a:cs typeface="+mn-lt"/>
            </a:endParaRPr>
          </a:p>
          <a:p>
            <a:r>
              <a:rPr lang="en-US" b="1">
                <a:ea typeface="+mn-lt"/>
                <a:cs typeface="+mn-lt"/>
              </a:rPr>
              <a:t> “Non-Billable Therapy or Session”</a:t>
            </a:r>
            <a:r>
              <a:rPr lang="en-US" dirty="0">
                <a:ea typeface="+mn-lt"/>
                <a:cs typeface="+mn-lt"/>
              </a:rPr>
              <a:t> </a:t>
            </a:r>
            <a:r>
              <a:rPr lang="en-US">
                <a:ea typeface="+mn-lt"/>
                <a:cs typeface="+mn-lt"/>
              </a:rPr>
              <a:t>from the Service Code dropdown.</a:t>
            </a:r>
          </a:p>
          <a:p>
            <a:r>
              <a:rPr lang="en-US" i="1">
                <a:solidFill>
                  <a:srgbClr val="FF0000"/>
                </a:solidFill>
                <a:ea typeface="+mn-lt"/>
                <a:cs typeface="+mn-lt"/>
              </a:rPr>
              <a:t>It will allow us to search for services to bill if policy is changed to allow for more services to be claimed.</a:t>
            </a:r>
            <a:endParaRPr lang="en-US" i="1">
              <a:solidFill>
                <a:srgbClr val="FF0000"/>
              </a:solidFill>
              <a:cs typeface="Calibri Light"/>
            </a:endParaRPr>
          </a:p>
        </p:txBody>
      </p:sp>
      <p:sp>
        <p:nvSpPr>
          <p:cNvPr id="4" name="Content Placeholder 3">
            <a:extLst>
              <a:ext uri="{FF2B5EF4-FFF2-40B4-BE49-F238E27FC236}">
                <a16:creationId xmlns:a16="http://schemas.microsoft.com/office/drawing/2014/main" id="{AAC773E5-BC1B-4C5B-B9C5-07AC12AB4276}"/>
              </a:ext>
            </a:extLst>
          </p:cNvPr>
          <p:cNvSpPr>
            <a:spLocks noGrp="1"/>
          </p:cNvSpPr>
          <p:nvPr>
            <p:ph sz="half" idx="2"/>
          </p:nvPr>
        </p:nvSpPr>
        <p:spPr>
          <a:xfrm>
            <a:off x="4551630" y="2248020"/>
            <a:ext cx="3519146" cy="3278383"/>
          </a:xfrm>
        </p:spPr>
        <p:txBody>
          <a:bodyPr vert="horz" lIns="68580" tIns="34290" rIns="68580" bIns="34290" rtlCol="0" anchor="t">
            <a:normAutofit/>
          </a:bodyPr>
          <a:lstStyle/>
          <a:p>
            <a:pPr marL="0" indent="0">
              <a:buNone/>
            </a:pPr>
            <a:r>
              <a:rPr lang="en-US" b="1" u="sng">
                <a:ea typeface="+mn-lt"/>
                <a:cs typeface="+mn-lt"/>
              </a:rPr>
              <a:t>Begin Your Progress Notes with:</a:t>
            </a:r>
            <a:endParaRPr lang="en-US" b="1" u="sng" dirty="0">
              <a:ea typeface="+mn-lt"/>
              <a:cs typeface="+mn-lt"/>
            </a:endParaRPr>
          </a:p>
          <a:p>
            <a:pPr>
              <a:buChar char="•"/>
            </a:pPr>
            <a:endParaRPr lang="en-US" dirty="0">
              <a:ea typeface="+mn-lt"/>
              <a:cs typeface="+mn-lt"/>
            </a:endParaRPr>
          </a:p>
          <a:p>
            <a:pPr>
              <a:buChar char="•"/>
            </a:pPr>
            <a:r>
              <a:rPr lang="en-US">
                <a:ea typeface="+mn-lt"/>
                <a:cs typeface="+mn-lt"/>
              </a:rPr>
              <a:t>Telemedicine via uninterrupted audio and video, parent/guardian NOT present </a:t>
            </a:r>
            <a:endParaRPr lang="en-US">
              <a:cs typeface="Calibri Light"/>
            </a:endParaRPr>
          </a:p>
          <a:p>
            <a:pPr>
              <a:buChar char="•"/>
            </a:pPr>
            <a:r>
              <a:rPr lang="en-US">
                <a:ea typeface="+mn-lt"/>
                <a:cs typeface="+mn-lt"/>
              </a:rPr>
              <a:t> Telemedicine via telephone, parent/guardian present </a:t>
            </a:r>
          </a:p>
          <a:p>
            <a:pPr>
              <a:buChar char="•"/>
            </a:pPr>
            <a:r>
              <a:rPr lang="en-US" dirty="0">
                <a:ea typeface="+mn-lt"/>
                <a:cs typeface="+mn-lt"/>
              </a:rPr>
              <a:t> </a:t>
            </a:r>
            <a:r>
              <a:rPr lang="en-US">
                <a:ea typeface="+mn-lt"/>
                <a:cs typeface="+mn-lt"/>
              </a:rPr>
              <a:t>Telemedicine via telephone, parent/guardian NOT present </a:t>
            </a:r>
          </a:p>
          <a:p>
            <a:pPr>
              <a:buChar char="•"/>
            </a:pPr>
            <a:r>
              <a:rPr lang="en-US" dirty="0">
                <a:ea typeface="+mn-lt"/>
                <a:cs typeface="+mn-lt"/>
              </a:rPr>
              <a:t> </a:t>
            </a:r>
            <a:r>
              <a:rPr lang="en-US">
                <a:ea typeface="+mn-lt"/>
                <a:cs typeface="+mn-lt"/>
              </a:rPr>
              <a:t>Telemedicine via email</a:t>
            </a:r>
            <a:endParaRPr lang="en-US">
              <a:cs typeface="Calibri Light"/>
            </a:endParaRPr>
          </a:p>
        </p:txBody>
      </p:sp>
    </p:spTree>
    <p:extLst>
      <p:ext uri="{BB962C8B-B14F-4D97-AF65-F5344CB8AC3E}">
        <p14:creationId xmlns:p14="http://schemas.microsoft.com/office/powerpoint/2010/main" val="988473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35F2A-26DF-405C-BCEC-804F2AECF772}"/>
              </a:ext>
            </a:extLst>
          </p:cNvPr>
          <p:cNvSpPr>
            <a:spLocks noGrp="1"/>
          </p:cNvSpPr>
          <p:nvPr>
            <p:ph type="title"/>
          </p:nvPr>
        </p:nvSpPr>
        <p:spPr>
          <a:xfrm>
            <a:off x="5780316" y="1820636"/>
            <a:ext cx="3031576" cy="2331719"/>
          </a:xfrm>
        </p:spPr>
        <p:txBody>
          <a:bodyPr vert="horz" lIns="68580" tIns="34290" rIns="68580" bIns="34290" rtlCol="0" anchor="b">
            <a:normAutofit/>
          </a:bodyPr>
          <a:lstStyle/>
          <a:p>
            <a:pPr algn="ctr"/>
            <a:r>
              <a:rPr lang="en-US" sz="6000" dirty="0"/>
              <a:t>Informing Practice</a:t>
            </a:r>
          </a:p>
        </p:txBody>
      </p:sp>
      <p:sp>
        <p:nvSpPr>
          <p:cNvPr id="3" name="Text Placeholder 2">
            <a:extLst>
              <a:ext uri="{FF2B5EF4-FFF2-40B4-BE49-F238E27FC236}">
                <a16:creationId xmlns:a16="http://schemas.microsoft.com/office/drawing/2014/main" id="{8A2D5354-FFC8-4FA7-AD00-58A762EE0302}"/>
              </a:ext>
            </a:extLst>
          </p:cNvPr>
          <p:cNvSpPr>
            <a:spLocks noGrp="1"/>
          </p:cNvSpPr>
          <p:nvPr>
            <p:ph idx="1"/>
          </p:nvPr>
        </p:nvSpPr>
        <p:spPr>
          <a:xfrm>
            <a:off x="532312" y="1820636"/>
            <a:ext cx="4572000" cy="3429000"/>
          </a:xfrm>
        </p:spPr>
        <p:txBody>
          <a:bodyPr vert="horz" lIns="68580" tIns="34290" rIns="68580" bIns="34290" rtlCol="0">
            <a:normAutofit/>
          </a:bodyPr>
          <a:lstStyle/>
          <a:p>
            <a:pPr algn="ctr"/>
            <a:r>
              <a:rPr lang="en-US" sz="2100" dirty="0">
                <a:solidFill>
                  <a:srgbClr val="FFFFFF"/>
                </a:solidFill>
                <a:hlinkClick r:id="rId3"/>
              </a:rPr>
              <a:t>SAMHSA Guidelines</a:t>
            </a:r>
            <a:br>
              <a:rPr lang="en-US" sz="2100" dirty="0">
                <a:solidFill>
                  <a:srgbClr val="FFFFFF"/>
                </a:solidFill>
              </a:rPr>
            </a:br>
            <a:r>
              <a:rPr lang="en-US" sz="2100" dirty="0">
                <a:solidFill>
                  <a:srgbClr val="FFFFFF"/>
                </a:solidFill>
                <a:hlinkClick r:id="rId4"/>
              </a:rPr>
              <a:t>Providing School MH Support Online</a:t>
            </a:r>
            <a:br>
              <a:rPr lang="en-US" sz="2100" dirty="0">
                <a:solidFill>
                  <a:srgbClr val="FFFFFF"/>
                </a:solidFill>
              </a:rPr>
            </a:br>
            <a:r>
              <a:rPr lang="en-US" sz="2100" dirty="0">
                <a:hlinkClick r:id="rId5"/>
              </a:rPr>
              <a:t>Telehealth Toolbox for School Personnel</a:t>
            </a:r>
            <a:endParaRPr lang="en-US" sz="2100" dirty="0"/>
          </a:p>
          <a:p>
            <a:pPr algn="ctr"/>
            <a:r>
              <a:rPr lang="en-US" sz="2100" dirty="0">
                <a:hlinkClick r:id="rId5"/>
              </a:rPr>
              <a:t>National Center for School Mental Health</a:t>
            </a:r>
            <a:endParaRPr lang="en-US" sz="2100" dirty="0"/>
          </a:p>
          <a:p>
            <a:pPr algn="ctr"/>
            <a:r>
              <a:rPr lang="en-US" sz="2100" dirty="0">
                <a:hlinkClick r:id="rId6"/>
              </a:rPr>
              <a:t>School Social Work Association of America</a:t>
            </a:r>
            <a:endParaRPr lang="en-US" sz="2100" dirty="0"/>
          </a:p>
          <a:p>
            <a:pPr algn="ctr"/>
            <a:r>
              <a:rPr lang="en-US" sz="2100" dirty="0">
                <a:hlinkClick r:id="rId7"/>
              </a:rPr>
              <a:t>School Social Work Network</a:t>
            </a:r>
            <a:br>
              <a:rPr lang="en-US" sz="2100" dirty="0">
                <a:solidFill>
                  <a:srgbClr val="FFFFFF"/>
                </a:solidFill>
              </a:rPr>
            </a:br>
            <a:endParaRPr lang="en-US" sz="2100" dirty="0">
              <a:solidFill>
                <a:srgbClr val="FFFFFF"/>
              </a:solidFill>
            </a:endParaRPr>
          </a:p>
          <a:p>
            <a:pPr algn="ctr"/>
            <a:endParaRPr lang="en-US" sz="2100" dirty="0">
              <a:solidFill>
                <a:srgbClr val="FFFFFF"/>
              </a:solidFill>
            </a:endParaRPr>
          </a:p>
        </p:txBody>
      </p:sp>
    </p:spTree>
    <p:extLst>
      <p:ext uri="{BB962C8B-B14F-4D97-AF65-F5344CB8AC3E}">
        <p14:creationId xmlns:p14="http://schemas.microsoft.com/office/powerpoint/2010/main" val="863639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F34AE-B6FB-45A3-9714-4BA6CC06E99A}"/>
              </a:ext>
            </a:extLst>
          </p:cNvPr>
          <p:cNvSpPr>
            <a:spLocks noGrp="1"/>
          </p:cNvSpPr>
          <p:nvPr>
            <p:ph type="title"/>
          </p:nvPr>
        </p:nvSpPr>
        <p:spPr>
          <a:xfrm>
            <a:off x="6196053" y="1263962"/>
            <a:ext cx="2548243" cy="2356736"/>
          </a:xfrm>
        </p:spPr>
        <p:txBody>
          <a:bodyPr/>
          <a:lstStyle/>
          <a:p>
            <a:r>
              <a:rPr lang="en-US" dirty="0">
                <a:cs typeface="Calibri Light"/>
              </a:rPr>
              <a:t>Telemental Health 101 </a:t>
            </a:r>
            <a:br>
              <a:rPr lang="en-US" dirty="0">
                <a:cs typeface="Calibri Light"/>
              </a:rPr>
            </a:br>
            <a:r>
              <a:rPr lang="en-US" sz="2100" dirty="0">
                <a:ea typeface="+mj-lt"/>
                <a:cs typeface="+mj-lt"/>
              </a:rPr>
              <a:t>National Center for School Mental Health</a:t>
            </a:r>
            <a:endParaRPr lang="en-US" sz="2100">
              <a:cs typeface="Calibri Light"/>
            </a:endParaRPr>
          </a:p>
        </p:txBody>
      </p:sp>
      <p:pic>
        <p:nvPicPr>
          <p:cNvPr id="9" name="Picture 9" descr="YouTube video, Telemental Health 101, Staging Matters">
            <a:hlinkClick r:id="" action="ppaction://media"/>
            <a:extLst>
              <a:ext uri="{FF2B5EF4-FFF2-40B4-BE49-F238E27FC236}">
                <a16:creationId xmlns:a16="http://schemas.microsoft.com/office/drawing/2014/main" id="{CBB9094E-E0FB-480E-B0A5-AAE5B6FCB21F}"/>
              </a:ext>
            </a:extLst>
          </p:cNvPr>
          <p:cNvPicPr>
            <a:picLocks noGrp="1" noRot="1" noChangeAspect="1"/>
          </p:cNvPicPr>
          <p:nvPr>
            <p:ph idx="1"/>
            <a:videoFile r:link="rId1"/>
          </p:nvPr>
        </p:nvPicPr>
        <p:blipFill>
          <a:blip r:embed="rId4"/>
          <a:stretch>
            <a:fillRect/>
          </a:stretch>
        </p:blipFill>
        <p:spPr>
          <a:xfrm>
            <a:off x="129779" y="1832373"/>
            <a:ext cx="5444728" cy="3063478"/>
          </a:xfrm>
        </p:spPr>
      </p:pic>
      <p:sp>
        <p:nvSpPr>
          <p:cNvPr id="4" name="Text Placeholder 3">
            <a:extLst>
              <a:ext uri="{FF2B5EF4-FFF2-40B4-BE49-F238E27FC236}">
                <a16:creationId xmlns:a16="http://schemas.microsoft.com/office/drawing/2014/main" id="{AC6EBD64-ED77-4A69-B1F5-4E1D8E0AF6FE}"/>
              </a:ext>
            </a:extLst>
          </p:cNvPr>
          <p:cNvSpPr>
            <a:spLocks noGrp="1"/>
          </p:cNvSpPr>
          <p:nvPr>
            <p:ph type="body" sz="half" idx="2"/>
          </p:nvPr>
        </p:nvSpPr>
        <p:spPr>
          <a:xfrm>
            <a:off x="6196204" y="4045855"/>
            <a:ext cx="2548890" cy="1040495"/>
          </a:xfrm>
        </p:spPr>
        <p:txBody>
          <a:bodyPr vert="horz" lIns="68580" tIns="34290" rIns="68580" bIns="34290" rtlCol="0" anchor="t">
            <a:normAutofit lnSpcReduction="10000"/>
          </a:bodyPr>
          <a:lstStyle/>
          <a:p>
            <a:r>
              <a:rPr lang="en-US" dirty="0">
                <a:ea typeface="+mn-lt"/>
                <a:cs typeface="+mn-lt"/>
              </a:rPr>
              <a:t>Jennifer Cox, LCSW-C, Director of the University of Maryland School Mental Health Program</a:t>
            </a:r>
            <a:br>
              <a:rPr lang="en-US" dirty="0">
                <a:ea typeface="+mn-lt"/>
                <a:cs typeface="+mn-lt"/>
              </a:rPr>
            </a:br>
            <a:br>
              <a:rPr lang="en-US" dirty="0">
                <a:ea typeface="+mn-lt"/>
                <a:cs typeface="+mn-lt"/>
              </a:rPr>
            </a:br>
            <a:endParaRPr lang="en-US">
              <a:cs typeface="Calibri Light"/>
            </a:endParaRPr>
          </a:p>
        </p:txBody>
      </p:sp>
    </p:spTree>
    <p:extLst>
      <p:ext uri="{BB962C8B-B14F-4D97-AF65-F5344CB8AC3E}">
        <p14:creationId xmlns:p14="http://schemas.microsoft.com/office/powerpoint/2010/main" val="1922342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C276F373-67E9-5C45-A4FB-4695C6823E59}"/>
              </a:ext>
            </a:extLst>
          </p:cNvPr>
          <p:cNvSpPr>
            <a:spLocks noGrp="1"/>
          </p:cNvSpPr>
          <p:nvPr>
            <p:ph type="title"/>
          </p:nvPr>
        </p:nvSpPr>
        <p:spPr/>
        <p:txBody>
          <a:bodyPr/>
          <a:lstStyle/>
          <a:p>
            <a:r>
              <a:rPr lang="en-US" dirty="0"/>
              <a:t>About our host</a:t>
            </a:r>
          </a:p>
        </p:txBody>
      </p:sp>
      <p:sp>
        <p:nvSpPr>
          <p:cNvPr id="5" name="Content Placeholder 4">
            <a:extLst>
              <a:ext uri="{FF2B5EF4-FFF2-40B4-BE49-F238E27FC236}">
                <a16:creationId xmlns:a16="http://schemas.microsoft.com/office/drawing/2014/main" id="{E5C36DBA-D680-47D8-97CC-5B2E7485F960}"/>
              </a:ext>
            </a:extLst>
          </p:cNvPr>
          <p:cNvSpPr>
            <a:spLocks noGrp="1"/>
          </p:cNvSpPr>
          <p:nvPr>
            <p:ph sz="half" idx="1"/>
          </p:nvPr>
        </p:nvSpPr>
        <p:spPr/>
        <p:txBody>
          <a:bodyPr>
            <a:normAutofit/>
          </a:bodyPr>
          <a:lstStyle/>
          <a:p>
            <a:r>
              <a:rPr lang="en-US" dirty="0"/>
              <a:t>Currently the Pinellas County Schools Managing Officer of School Social Work Services. </a:t>
            </a:r>
          </a:p>
          <a:p>
            <a:r>
              <a:rPr lang="en-US" dirty="0"/>
              <a:t>Has been leading the department of 125 School Social Workers since August 2019. </a:t>
            </a:r>
          </a:p>
          <a:p>
            <a:r>
              <a:rPr lang="en-US" dirty="0"/>
              <a:t>Working in the social work field for over 29 years, and has been a Pinellas County School Social Worker the last 19 years. </a:t>
            </a:r>
          </a:p>
        </p:txBody>
      </p:sp>
      <p:pic>
        <p:nvPicPr>
          <p:cNvPr id="8" name="Content Placeholder 7" descr="Photo, Vicki Koller, LCSW&#10;Managing Officer of School Social Work Services &#10;Pinellas County Schools&#10;">
            <a:extLst>
              <a:ext uri="{FF2B5EF4-FFF2-40B4-BE49-F238E27FC236}">
                <a16:creationId xmlns:a16="http://schemas.microsoft.com/office/drawing/2014/main" id="{80E8466D-85D1-4612-B773-54FA9F0C33F9}"/>
              </a:ext>
            </a:extLst>
          </p:cNvPr>
          <p:cNvPicPr>
            <a:picLocks noGrp="1" noChangeAspect="1"/>
          </p:cNvPicPr>
          <p:nvPr>
            <p:ph sz="half" idx="2"/>
          </p:nvPr>
        </p:nvPicPr>
        <p:blipFill>
          <a:blip r:embed="rId2"/>
          <a:stretch>
            <a:fillRect/>
          </a:stretch>
        </p:blipFill>
        <p:spPr>
          <a:xfrm>
            <a:off x="5440235" y="2017713"/>
            <a:ext cx="2224343" cy="3441700"/>
          </a:xfrm>
        </p:spPr>
      </p:pic>
    </p:spTree>
    <p:extLst>
      <p:ext uri="{BB962C8B-B14F-4D97-AF65-F5344CB8AC3E}">
        <p14:creationId xmlns:p14="http://schemas.microsoft.com/office/powerpoint/2010/main" val="153638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0">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1" y="1339850"/>
            <a:ext cx="3008121" cy="4178300"/>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Light"/>
            </a:endParaRPr>
          </a:p>
        </p:txBody>
      </p:sp>
      <p:sp>
        <p:nvSpPr>
          <p:cNvPr id="19" name="Rectangle 12">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6" y="1464183"/>
            <a:ext cx="2763774" cy="3929634"/>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Light"/>
            </a:endParaRPr>
          </a:p>
        </p:txBody>
      </p:sp>
      <p:sp>
        <p:nvSpPr>
          <p:cNvPr id="2" name="Title 1">
            <a:extLst>
              <a:ext uri="{FF2B5EF4-FFF2-40B4-BE49-F238E27FC236}">
                <a16:creationId xmlns:a16="http://schemas.microsoft.com/office/drawing/2014/main" id="{5FB54BFA-AB42-48B2-ADB7-B02F8FB87282}"/>
              </a:ext>
            </a:extLst>
          </p:cNvPr>
          <p:cNvSpPr>
            <a:spLocks noGrp="1"/>
          </p:cNvSpPr>
          <p:nvPr>
            <p:ph type="title"/>
          </p:nvPr>
        </p:nvSpPr>
        <p:spPr>
          <a:xfrm>
            <a:off x="720970" y="1630976"/>
            <a:ext cx="2526323" cy="3633583"/>
          </a:xfrm>
        </p:spPr>
        <p:txBody>
          <a:bodyPr>
            <a:normAutofit/>
          </a:bodyPr>
          <a:lstStyle/>
          <a:p>
            <a:r>
              <a:rPr lang="en-US">
                <a:solidFill>
                  <a:srgbClr val="FFFFFF"/>
                </a:solidFill>
                <a:cs typeface="Calibri Light"/>
              </a:rPr>
              <a:t>Sources</a:t>
            </a:r>
            <a:endParaRPr lang="en-US" dirty="0">
              <a:solidFill>
                <a:srgbClr val="FFFFFF"/>
              </a:solidFill>
            </a:endParaRPr>
          </a:p>
        </p:txBody>
      </p:sp>
      <p:sp>
        <p:nvSpPr>
          <p:cNvPr id="3" name="Content Placeholder 2">
            <a:extLst>
              <a:ext uri="{FF2B5EF4-FFF2-40B4-BE49-F238E27FC236}">
                <a16:creationId xmlns:a16="http://schemas.microsoft.com/office/drawing/2014/main" id="{E2CC1D3D-3CC8-4CAA-9E3B-6E798652695E}"/>
              </a:ext>
            </a:extLst>
          </p:cNvPr>
          <p:cNvSpPr>
            <a:spLocks noGrp="1"/>
          </p:cNvSpPr>
          <p:nvPr>
            <p:ph idx="1"/>
          </p:nvPr>
        </p:nvSpPr>
        <p:spPr>
          <a:xfrm>
            <a:off x="3967343" y="1630976"/>
            <a:ext cx="4605443" cy="3559674"/>
          </a:xfrm>
        </p:spPr>
        <p:txBody>
          <a:bodyPr vert="horz" lIns="68580" tIns="34290" rIns="68580" bIns="34290" rtlCol="0" anchor="ctr">
            <a:normAutofit/>
          </a:bodyPr>
          <a:lstStyle/>
          <a:p>
            <a:r>
              <a:rPr lang="en-US" sz="975">
                <a:cs typeface="Calibri Light"/>
              </a:rPr>
              <a:t>NASW</a:t>
            </a:r>
            <a:br>
              <a:rPr lang="en-US" sz="975">
                <a:cs typeface="Calibri Light"/>
              </a:rPr>
            </a:br>
            <a:r>
              <a:rPr lang="en-US" sz="975">
                <a:ea typeface="+mn-lt"/>
                <a:cs typeface="+mn-lt"/>
                <a:hlinkClick r:id="rId3"/>
              </a:rPr>
              <a:t>https://www.socialworkers.org/Practice/Infectious-Diseases/Coronavirus</a:t>
            </a:r>
            <a:endParaRPr lang="en-US" sz="975">
              <a:ea typeface="+mn-lt"/>
              <a:cs typeface="+mn-lt"/>
            </a:endParaRPr>
          </a:p>
          <a:p>
            <a:r>
              <a:rPr lang="en-US" sz="975">
                <a:ea typeface="+mn-lt"/>
                <a:cs typeface="+mn-lt"/>
                <a:hlinkClick r:id="rId4"/>
              </a:rPr>
              <a:t>https://www.socialworkers.org/LinkClick.aspx?fileticket=lcTcdsHUcng%3d&amp;portalid=0</a:t>
            </a:r>
            <a:endParaRPr lang="en-US" sz="975">
              <a:cs typeface="Calibri Light"/>
            </a:endParaRPr>
          </a:p>
          <a:p>
            <a:r>
              <a:rPr lang="en-US" sz="975">
                <a:ea typeface="+mn-lt"/>
                <a:cs typeface="+mn-lt"/>
                <a:hlinkClick r:id="rId5"/>
              </a:rPr>
              <a:t>https://www.socialworkers.org/LinkClick.aspx?fileticket=uEWY0sNANmU%3d&amp;portalid=0</a:t>
            </a:r>
            <a:endParaRPr lang="en-US" sz="975">
              <a:cs typeface="Calibri Light"/>
            </a:endParaRPr>
          </a:p>
          <a:p>
            <a:r>
              <a:rPr lang="en-US" sz="975">
                <a:cs typeface="Calibri Light"/>
              </a:rPr>
              <a:t>The New Social Worker</a:t>
            </a:r>
            <a:br>
              <a:rPr lang="en-US" sz="975">
                <a:cs typeface="Calibri Light"/>
              </a:rPr>
            </a:br>
            <a:r>
              <a:rPr lang="en-US" sz="975">
                <a:cs typeface="Calibri Light"/>
                <a:hlinkClick r:id="rId6"/>
              </a:rPr>
              <a:t>https</a:t>
            </a:r>
            <a:r>
              <a:rPr lang="en-US" sz="975">
                <a:ea typeface="+mn-lt"/>
                <a:cs typeface="+mn-lt"/>
                <a:hlinkClick r:id="rId6"/>
              </a:rPr>
              <a:t>://www.socialworker.com/feature-articles/ethics-articles/ethical-exceptions-social-workers-in-light-of-covid-19-pandemic-physical-distancing/</a:t>
            </a:r>
            <a:endParaRPr lang="en-US" sz="975">
              <a:cs typeface="Calibri Light"/>
            </a:endParaRPr>
          </a:p>
          <a:p>
            <a:r>
              <a:rPr lang="en-US" sz="975">
                <a:cs typeface="Calibri Light"/>
              </a:rPr>
              <a:t>Master's in Counseling</a:t>
            </a:r>
            <a:br>
              <a:rPr lang="en-US" sz="975">
                <a:cs typeface="Calibri Light"/>
              </a:rPr>
            </a:br>
            <a:r>
              <a:rPr lang="en-US" sz="975">
                <a:ea typeface="+mn-lt"/>
                <a:cs typeface="+mn-lt"/>
                <a:hlinkClick r:id="rId7"/>
              </a:rPr>
              <a:t>https://www.mastersincounseling.org/counseling/voicemail-greetings/</a:t>
            </a:r>
            <a:br>
              <a:rPr lang="en-US" sz="975">
                <a:ea typeface="+mn-lt"/>
                <a:cs typeface="+mn-lt"/>
              </a:rPr>
            </a:br>
            <a:br>
              <a:rPr lang="en-US" sz="975">
                <a:ea typeface="+mn-lt"/>
                <a:cs typeface="+mn-lt"/>
              </a:rPr>
            </a:br>
            <a:r>
              <a:rPr lang="en-US" sz="975">
                <a:cs typeface="Calibri Light"/>
              </a:rPr>
              <a:t>SAMHSA</a:t>
            </a:r>
            <a:br>
              <a:rPr lang="en-US" sz="975">
                <a:cs typeface="Calibri Light"/>
              </a:rPr>
            </a:br>
            <a:r>
              <a:rPr lang="en-US" sz="975">
                <a:ea typeface="+mn-lt"/>
                <a:cs typeface="+mn-lt"/>
                <a:hlinkClick r:id="rId8"/>
              </a:rPr>
              <a:t>https://www.integration.samhsa.gov/operations-administration/practice-guidelines-for-video-based-online-mental-health-services_ata_5_29_13.pdf</a:t>
            </a:r>
            <a:br>
              <a:rPr lang="en-US" sz="975">
                <a:cs typeface="Calibri Light"/>
              </a:rPr>
            </a:br>
            <a:br>
              <a:rPr lang="en-US" sz="975">
                <a:cs typeface="Calibri Light"/>
              </a:rPr>
            </a:br>
            <a:r>
              <a:rPr lang="en-US" sz="975">
                <a:cs typeface="Calibri Light"/>
              </a:rPr>
              <a:t>School Social Work Network</a:t>
            </a:r>
            <a:br>
              <a:rPr lang="en-US" sz="975">
                <a:cs typeface="Calibri Light"/>
              </a:rPr>
            </a:br>
            <a:r>
              <a:rPr lang="en-US" sz="975">
                <a:ea typeface="+mn-lt"/>
                <a:cs typeface="+mn-lt"/>
                <a:hlinkClick r:id="rId9"/>
              </a:rPr>
              <a:t>https://schoolsocialwork.net/about/</a:t>
            </a:r>
            <a:endParaRPr lang="en-US" sz="975">
              <a:cs typeface="Calibri Light"/>
            </a:endParaRPr>
          </a:p>
          <a:p>
            <a:r>
              <a:rPr lang="en-US" sz="975">
                <a:cs typeface="Calibri Light"/>
              </a:rPr>
              <a:t>National Center for School Mental Health</a:t>
            </a:r>
            <a:br>
              <a:rPr lang="en-US" sz="975">
                <a:cs typeface="Calibri Light"/>
              </a:rPr>
            </a:br>
            <a:r>
              <a:rPr lang="en-US" sz="975">
                <a:cs typeface="Calibri Light"/>
              </a:rPr>
              <a:t>University of Maryland  School of Medicine</a:t>
            </a:r>
            <a:br>
              <a:rPr lang="en-US" sz="975">
                <a:cs typeface="Calibri Light"/>
              </a:rPr>
            </a:br>
            <a:r>
              <a:rPr lang="en-US" sz="975">
                <a:ea typeface="+mn-lt"/>
                <a:cs typeface="+mn-lt"/>
                <a:hlinkClick r:id="rId10"/>
              </a:rPr>
              <a:t>http://www.schoolmentalhealth.org/COVID-19-Resources/</a:t>
            </a:r>
            <a:endParaRPr lang="en-US" sz="975">
              <a:cs typeface="Calibri Light"/>
            </a:endParaRPr>
          </a:p>
          <a:p>
            <a:endParaRPr lang="en-US" sz="975">
              <a:cs typeface="Calibri Light"/>
            </a:endParaRPr>
          </a:p>
        </p:txBody>
      </p:sp>
    </p:spTree>
    <p:extLst>
      <p:ext uri="{BB962C8B-B14F-4D97-AF65-F5344CB8AC3E}">
        <p14:creationId xmlns:p14="http://schemas.microsoft.com/office/powerpoint/2010/main" val="1186534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71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eabea672-912e-4d4e-b1e2-eb34e75c11ce" descr="Cartoon Image-The Jetsons-more accurate than expected the frames are titled:&#10;Home Office&#10;Online Classes&#10;Telemedicine&#10;Vidoe calls">
            <a:extLst>
              <a:ext uri="{FF2B5EF4-FFF2-40B4-BE49-F238E27FC236}">
                <a16:creationId xmlns:a16="http://schemas.microsoft.com/office/drawing/2014/main" id="{975BDA47-F4C2-4A4A-94D4-5C02D1ED86E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49286" y="925965"/>
            <a:ext cx="4245429" cy="45514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8" hidden="1">
            <a:extLst>
              <a:ext uri="{FF2B5EF4-FFF2-40B4-BE49-F238E27FC236}">
                <a16:creationId xmlns:a16="http://schemas.microsoft.com/office/drawing/2014/main" id="{006556AC-B817-E441-9D6F-A08C25915CFF}"/>
              </a:ext>
            </a:extLst>
          </p:cNvPr>
          <p:cNvSpPr>
            <a:spLocks noGrp="1"/>
          </p:cNvSpPr>
          <p:nvPr>
            <p:ph type="title"/>
          </p:nvPr>
        </p:nvSpPr>
        <p:spPr/>
        <p:txBody>
          <a:bodyPr/>
          <a:lstStyle/>
          <a:p>
            <a:r>
              <a:rPr lang="en-US" dirty="0"/>
              <a:t>The Jetsons - more accurate than expected</a:t>
            </a:r>
          </a:p>
        </p:txBody>
      </p:sp>
    </p:spTree>
    <p:extLst>
      <p:ext uri="{BB962C8B-B14F-4D97-AF65-F5344CB8AC3E}">
        <p14:creationId xmlns:p14="http://schemas.microsoft.com/office/powerpoint/2010/main" val="2189615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Face it, these mask-making efforts during the COVID-19 crisis ...">
            <a:extLst>
              <a:ext uri="{FF2B5EF4-FFF2-40B4-BE49-F238E27FC236}">
                <a16:creationId xmlns:a16="http://schemas.microsoft.com/office/drawing/2014/main" id="{E843FBF6-E13B-4C35-A4D1-BE14994F5C3F}"/>
              </a:ext>
            </a:extLst>
          </p:cNvPr>
          <p:cNvPicPr>
            <a:picLocks noGrp="1" noChangeAspect="1" noChangeArrowheads="1"/>
          </p:cNvPicPr>
          <p:nvPr>
            <p:ph sz="half" idx="1"/>
          </p:nvPr>
        </p:nvPicPr>
        <p:blipFill rotWithShape="1">
          <a:blip r:embed="rId2">
            <a:alphaModFix amt="50000"/>
            <a:extLst>
              <a:ext uri="{28A0092B-C50C-407E-A947-70E740481C1C}">
                <a14:useLocalDpi xmlns:a14="http://schemas.microsoft.com/office/drawing/2010/main" val="0"/>
              </a:ext>
            </a:extLst>
          </a:blip>
          <a:srcRect t="8226" r="-1" b="7502"/>
          <a:stretch/>
        </p:blipFill>
        <p:spPr bwMode="auto">
          <a:xfrm>
            <a:off x="229" y="857257"/>
            <a:ext cx="9143771" cy="514349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id="{1B540DFF-32F9-491C-B49D-7537D50331AA}"/>
              </a:ext>
            </a:extLst>
          </p:cNvPr>
          <p:cNvSpPr>
            <a:spLocks noGrp="1"/>
          </p:cNvSpPr>
          <p:nvPr>
            <p:ph type="title"/>
          </p:nvPr>
        </p:nvSpPr>
        <p:spPr>
          <a:xfrm>
            <a:off x="847703" y="1752600"/>
            <a:ext cx="2394788" cy="3524250"/>
          </a:xfrm>
        </p:spPr>
        <p:txBody>
          <a:bodyPr vert="horz" lIns="68580" tIns="34290" rIns="68580" bIns="34290" rtlCol="0" anchor="ctr">
            <a:normAutofit/>
          </a:bodyPr>
          <a:lstStyle/>
          <a:p>
            <a:r>
              <a:rPr lang="en-US"/>
              <a:t>OverVieW</a:t>
            </a:r>
            <a:endParaRPr lang="en-US" dirty="0"/>
          </a:p>
        </p:txBody>
      </p:sp>
      <p:sp>
        <p:nvSpPr>
          <p:cNvPr id="4" name="Content Placeholder 3">
            <a:extLst>
              <a:ext uri="{FF2B5EF4-FFF2-40B4-BE49-F238E27FC236}">
                <a16:creationId xmlns:a16="http://schemas.microsoft.com/office/drawing/2014/main" id="{43EE317E-B4AF-4233-8BBB-A66974F9F808}"/>
              </a:ext>
            </a:extLst>
          </p:cNvPr>
          <p:cNvSpPr>
            <a:spLocks noGrp="1"/>
          </p:cNvSpPr>
          <p:nvPr>
            <p:ph sz="half" idx="2"/>
          </p:nvPr>
        </p:nvSpPr>
        <p:spPr>
          <a:xfrm>
            <a:off x="3732478" y="1752600"/>
            <a:ext cx="4563818" cy="3524250"/>
          </a:xfrm>
        </p:spPr>
        <p:txBody>
          <a:bodyPr vert="horz" lIns="68580" tIns="34290" rIns="68580" bIns="34290" rtlCol="0" anchor="ctr">
            <a:normAutofit/>
          </a:bodyPr>
          <a:lstStyle/>
          <a:p>
            <a:r>
              <a:rPr lang="en-US" sz="2100" dirty="0"/>
              <a:t>Attendance </a:t>
            </a:r>
          </a:p>
          <a:p>
            <a:r>
              <a:rPr lang="en-US" sz="2100" dirty="0"/>
              <a:t>Student Engagement</a:t>
            </a:r>
          </a:p>
          <a:p>
            <a:r>
              <a:rPr lang="en-US" sz="2100" dirty="0"/>
              <a:t>Counseling as a related service</a:t>
            </a:r>
          </a:p>
          <a:p>
            <a:r>
              <a:rPr lang="en-US" sz="2100" dirty="0"/>
              <a:t>Crisis Response</a:t>
            </a:r>
          </a:p>
          <a:p>
            <a:r>
              <a:rPr lang="en-US" sz="2100" dirty="0"/>
              <a:t>Return to Brick and Mortar</a:t>
            </a:r>
          </a:p>
        </p:txBody>
      </p:sp>
    </p:spTree>
    <p:extLst>
      <p:ext uri="{BB962C8B-B14F-4D97-AF65-F5344CB8AC3E}">
        <p14:creationId xmlns:p14="http://schemas.microsoft.com/office/powerpoint/2010/main" val="3494911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7038-DC57-4E44-AC3D-7EED39F5203F}"/>
              </a:ext>
            </a:extLst>
          </p:cNvPr>
          <p:cNvSpPr>
            <a:spLocks noGrp="1"/>
          </p:cNvSpPr>
          <p:nvPr>
            <p:ph type="title"/>
          </p:nvPr>
        </p:nvSpPr>
        <p:spPr>
          <a:xfrm>
            <a:off x="1089967" y="1508951"/>
            <a:ext cx="7204226" cy="794479"/>
          </a:xfrm>
        </p:spPr>
        <p:txBody>
          <a:bodyPr/>
          <a:lstStyle/>
          <a:p>
            <a:r>
              <a:rPr lang="en-US" dirty="0"/>
              <a:t>Attendance During CoVID-19</a:t>
            </a:r>
          </a:p>
        </p:txBody>
      </p:sp>
      <p:pic>
        <p:nvPicPr>
          <p:cNvPr id="6146" name="Picture 2" descr="Destructive Employee Absenteeism? Improve Your Attendance Tracking.">
            <a:extLst>
              <a:ext uri="{FF2B5EF4-FFF2-40B4-BE49-F238E27FC236}">
                <a16:creationId xmlns:a16="http://schemas.microsoft.com/office/drawing/2014/main" id="{FD63AC9F-2795-4534-B005-4FF2DC0871B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103709" y="2365772"/>
            <a:ext cx="3448050" cy="258603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5">
            <a:extLst>
              <a:ext uri="{FF2B5EF4-FFF2-40B4-BE49-F238E27FC236}">
                <a16:creationId xmlns:a16="http://schemas.microsoft.com/office/drawing/2014/main" id="{0E01F9E3-5E69-4D00-993F-36EF2BC303D9}"/>
              </a:ext>
            </a:extLst>
          </p:cNvPr>
          <p:cNvSpPr>
            <a:spLocks noGrp="1"/>
          </p:cNvSpPr>
          <p:nvPr>
            <p:ph sz="half" idx="2"/>
          </p:nvPr>
        </p:nvSpPr>
        <p:spPr/>
        <p:txBody>
          <a:bodyPr/>
          <a:lstStyle/>
          <a:p>
            <a:r>
              <a:rPr lang="en-US" dirty="0"/>
              <a:t>Child Study Teams (CST) protocol</a:t>
            </a:r>
          </a:p>
          <a:p>
            <a:r>
              <a:rPr lang="en-US" dirty="0"/>
              <a:t>Define attendance</a:t>
            </a:r>
          </a:p>
          <a:p>
            <a:r>
              <a:rPr lang="en-US" dirty="0"/>
              <a:t>Gather data both baseline and historical</a:t>
            </a:r>
          </a:p>
          <a:p>
            <a:r>
              <a:rPr lang="en-US" dirty="0"/>
              <a:t>Student engagement</a:t>
            </a:r>
          </a:p>
          <a:p>
            <a:r>
              <a:rPr lang="en-US" dirty="0"/>
              <a:t>Facilitate provisions of basic needs</a:t>
            </a:r>
          </a:p>
          <a:p>
            <a:endParaRPr lang="en-US" dirty="0"/>
          </a:p>
        </p:txBody>
      </p:sp>
    </p:spTree>
    <p:extLst>
      <p:ext uri="{BB962C8B-B14F-4D97-AF65-F5344CB8AC3E}">
        <p14:creationId xmlns:p14="http://schemas.microsoft.com/office/powerpoint/2010/main" val="1083013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5403CC-62A8-422A-BEDA-02D6DE15DE4C}"/>
              </a:ext>
            </a:extLst>
          </p:cNvPr>
          <p:cNvSpPr>
            <a:spLocks noGrp="1"/>
          </p:cNvSpPr>
          <p:nvPr>
            <p:ph type="title"/>
          </p:nvPr>
        </p:nvSpPr>
        <p:spPr>
          <a:xfrm>
            <a:off x="1085498" y="678657"/>
            <a:ext cx="7207280" cy="1226696"/>
          </a:xfrm>
        </p:spPr>
        <p:txBody>
          <a:bodyPr>
            <a:normAutofit/>
          </a:bodyPr>
          <a:lstStyle/>
          <a:p>
            <a:r>
              <a:rPr lang="en-US" dirty="0"/>
              <a:t>Students are considered “present” if they have engaged in the course in any way on the specific date:</a:t>
            </a:r>
          </a:p>
        </p:txBody>
      </p:sp>
      <p:sp>
        <p:nvSpPr>
          <p:cNvPr id="5" name="Content Placeholder 4">
            <a:extLst>
              <a:ext uri="{FF2B5EF4-FFF2-40B4-BE49-F238E27FC236}">
                <a16:creationId xmlns:a16="http://schemas.microsoft.com/office/drawing/2014/main" id="{C24D0212-DF00-4431-8FE4-F869A58A2DD2}"/>
              </a:ext>
            </a:extLst>
          </p:cNvPr>
          <p:cNvSpPr>
            <a:spLocks noGrp="1"/>
          </p:cNvSpPr>
          <p:nvPr>
            <p:ph sz="half" idx="1"/>
          </p:nvPr>
        </p:nvSpPr>
        <p:spPr/>
        <p:txBody>
          <a:bodyPr>
            <a:normAutofit/>
          </a:bodyPr>
          <a:lstStyle/>
          <a:p>
            <a:pPr lvl="0" fontAlgn="base"/>
            <a:r>
              <a:rPr lang="en-US" dirty="0"/>
              <a:t>Answering the attendance poll question </a:t>
            </a:r>
          </a:p>
          <a:p>
            <a:pPr lvl="0" fontAlgn="base"/>
            <a:r>
              <a:rPr lang="en-US" dirty="0"/>
              <a:t>Submitting an assignment </a:t>
            </a:r>
          </a:p>
          <a:p>
            <a:pPr lvl="0" fontAlgn="base"/>
            <a:r>
              <a:rPr lang="en-US" dirty="0"/>
              <a:t>Watching videos, live lessons or downloading work </a:t>
            </a:r>
          </a:p>
          <a:p>
            <a:pPr lvl="0" fontAlgn="base"/>
            <a:r>
              <a:rPr lang="en-US" dirty="0"/>
              <a:t>Posting information in the MS Teams site such as a response in the General Channel </a:t>
            </a:r>
          </a:p>
          <a:p>
            <a:endParaRPr lang="en-US" dirty="0"/>
          </a:p>
        </p:txBody>
      </p:sp>
      <p:sp>
        <p:nvSpPr>
          <p:cNvPr id="6" name="Content Placeholder 5">
            <a:extLst>
              <a:ext uri="{FF2B5EF4-FFF2-40B4-BE49-F238E27FC236}">
                <a16:creationId xmlns:a16="http://schemas.microsoft.com/office/drawing/2014/main" id="{34CDDC8C-F0FB-47E2-9B1D-EEEB259D54BE}"/>
              </a:ext>
            </a:extLst>
          </p:cNvPr>
          <p:cNvSpPr>
            <a:spLocks noGrp="1"/>
          </p:cNvSpPr>
          <p:nvPr>
            <p:ph sz="half" idx="2"/>
          </p:nvPr>
        </p:nvSpPr>
        <p:spPr/>
        <p:txBody>
          <a:bodyPr>
            <a:normAutofit/>
          </a:bodyPr>
          <a:lstStyle/>
          <a:p>
            <a:pPr lvl="0" fontAlgn="base"/>
            <a:r>
              <a:rPr lang="en-US" dirty="0"/>
              <a:t>Emailing the teacher </a:t>
            </a:r>
          </a:p>
          <a:p>
            <a:pPr lvl="0" fontAlgn="base"/>
            <a:r>
              <a:rPr lang="en-US" dirty="0"/>
              <a:t>Or other forms of academic interaction not included above </a:t>
            </a:r>
          </a:p>
          <a:p>
            <a:pPr lvl="0" fontAlgn="base"/>
            <a:r>
              <a:rPr lang="en-US" dirty="0"/>
              <a:t>Students may log on to the computer any time during the 24 hours of the day to be counted present. </a:t>
            </a:r>
          </a:p>
          <a:p>
            <a:pPr lvl="0" fontAlgn="base"/>
            <a:r>
              <a:rPr lang="en-US" dirty="0"/>
              <a:t>Teachers should have completed attendance in Focus for the previous day by 9am each day. </a:t>
            </a:r>
          </a:p>
          <a:p>
            <a:endParaRPr lang="en-US" dirty="0"/>
          </a:p>
        </p:txBody>
      </p:sp>
    </p:spTree>
    <p:extLst>
      <p:ext uri="{BB962C8B-B14F-4D97-AF65-F5344CB8AC3E}">
        <p14:creationId xmlns:p14="http://schemas.microsoft.com/office/powerpoint/2010/main" val="1469203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pecial Services / CHILD STUDY TEAM">
            <a:extLst>
              <a:ext uri="{FF2B5EF4-FFF2-40B4-BE49-F238E27FC236}">
                <a16:creationId xmlns:a16="http://schemas.microsoft.com/office/drawing/2014/main" id="{48E9AF6C-3108-4CFE-974D-521AD7951997}"/>
              </a:ext>
            </a:extLst>
          </p:cNvPr>
          <p:cNvPicPr>
            <a:picLocks noGrp="1" noChangeAspect="1" noChangeArrowheads="1"/>
          </p:cNvPicPr>
          <p:nvPr>
            <p:ph sz="half" idx="1"/>
          </p:nvPr>
        </p:nvPicPr>
        <p:blipFill rotWithShape="1">
          <a:blip r:embed="rId2">
            <a:alphaModFix amt="50000"/>
            <a:extLst>
              <a:ext uri="{28A0092B-C50C-407E-A947-70E740481C1C}">
                <a14:useLocalDpi xmlns:a14="http://schemas.microsoft.com/office/drawing/2010/main" val="0"/>
              </a:ext>
            </a:extLst>
          </a:blip>
          <a:srcRect t="1313" r="-1" b="-1"/>
          <a:stretch/>
        </p:blipFill>
        <p:spPr bwMode="auto">
          <a:xfrm>
            <a:off x="229" y="857257"/>
            <a:ext cx="9143771" cy="514349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id="{37A5A96D-CB8F-43F9-8538-462835B1D2C3}"/>
              </a:ext>
            </a:extLst>
          </p:cNvPr>
          <p:cNvSpPr>
            <a:spLocks noGrp="1"/>
          </p:cNvSpPr>
          <p:nvPr>
            <p:ph type="title"/>
          </p:nvPr>
        </p:nvSpPr>
        <p:spPr>
          <a:xfrm>
            <a:off x="847703" y="1752600"/>
            <a:ext cx="2394788" cy="3698713"/>
          </a:xfrm>
        </p:spPr>
        <p:txBody>
          <a:bodyPr vert="horz" lIns="68580" tIns="34290" rIns="68580" bIns="34290" rtlCol="0" anchor="ctr">
            <a:normAutofit fontScale="90000"/>
          </a:bodyPr>
          <a:lstStyle/>
          <a:p>
            <a:r>
              <a:rPr lang="en-US" dirty="0"/>
              <a:t>Child Study Team Members</a:t>
            </a:r>
            <a:br>
              <a:rPr lang="en-US" dirty="0"/>
            </a:br>
            <a:br>
              <a:rPr lang="en-US" dirty="0"/>
            </a:br>
            <a:r>
              <a:rPr lang="en-US" dirty="0"/>
              <a:t> </a:t>
            </a:r>
            <a:r>
              <a:rPr lang="en-US" sz="1650" b="1" dirty="0"/>
              <a:t>Basic Team</a:t>
            </a:r>
            <a:r>
              <a:rPr lang="en-US" sz="1650" dirty="0"/>
              <a:t>: Administrator, DMT, School Social Worker, School Counselor </a:t>
            </a:r>
            <a:br>
              <a:rPr lang="en-US" sz="1650" dirty="0"/>
            </a:br>
            <a:br>
              <a:rPr lang="en-US" sz="1650" dirty="0"/>
            </a:br>
            <a:r>
              <a:rPr lang="en-US" sz="1650" b="1" dirty="0"/>
              <a:t>Additional Team Members: </a:t>
            </a:r>
            <a:br>
              <a:rPr lang="en-US" sz="1650" b="1" dirty="0"/>
            </a:br>
            <a:r>
              <a:rPr lang="en-US" sz="1650" dirty="0"/>
              <a:t>Nurse, School Psychologist, Behavior Specialist, Family-Community Liaison, Teachers, etc. </a:t>
            </a:r>
          </a:p>
        </p:txBody>
      </p:sp>
      <p:sp>
        <p:nvSpPr>
          <p:cNvPr id="4" name="Content Placeholder 3">
            <a:extLst>
              <a:ext uri="{FF2B5EF4-FFF2-40B4-BE49-F238E27FC236}">
                <a16:creationId xmlns:a16="http://schemas.microsoft.com/office/drawing/2014/main" id="{0739C3F9-FE31-4753-A562-F4D71AE50A99}"/>
              </a:ext>
            </a:extLst>
          </p:cNvPr>
          <p:cNvSpPr>
            <a:spLocks noGrp="1"/>
          </p:cNvSpPr>
          <p:nvPr>
            <p:ph sz="half" idx="2"/>
          </p:nvPr>
        </p:nvSpPr>
        <p:spPr>
          <a:xfrm>
            <a:off x="3732478" y="1752600"/>
            <a:ext cx="4563818" cy="3524250"/>
          </a:xfrm>
        </p:spPr>
        <p:txBody>
          <a:bodyPr vert="horz" lIns="68580" tIns="34290" rIns="68580" bIns="34290" rtlCol="0" anchor="ctr">
            <a:normAutofit/>
          </a:bodyPr>
          <a:lstStyle/>
          <a:p>
            <a:pPr marL="0" indent="0">
              <a:buNone/>
            </a:pPr>
            <a:r>
              <a:rPr lang="en-US" sz="2400" dirty="0"/>
              <a:t>ROLES</a:t>
            </a:r>
          </a:p>
          <a:p>
            <a:r>
              <a:rPr lang="en-US" dirty="0"/>
              <a:t>Coordinator</a:t>
            </a:r>
          </a:p>
          <a:p>
            <a:r>
              <a:rPr lang="en-US" dirty="0"/>
              <a:t>Facilitator</a:t>
            </a:r>
          </a:p>
          <a:p>
            <a:r>
              <a:rPr lang="en-US" dirty="0"/>
              <a:t>Note Taker</a:t>
            </a:r>
          </a:p>
          <a:p>
            <a:r>
              <a:rPr lang="en-US" dirty="0"/>
              <a:t>Data Manager</a:t>
            </a:r>
          </a:p>
          <a:p>
            <a:r>
              <a:rPr lang="en-US" dirty="0"/>
              <a:t>Interventionists</a:t>
            </a:r>
          </a:p>
          <a:p>
            <a:r>
              <a:rPr lang="en-US" dirty="0"/>
              <a:t>Communicator</a:t>
            </a:r>
          </a:p>
        </p:txBody>
      </p:sp>
    </p:spTree>
    <p:extLst>
      <p:ext uri="{BB962C8B-B14F-4D97-AF65-F5344CB8AC3E}">
        <p14:creationId xmlns:p14="http://schemas.microsoft.com/office/powerpoint/2010/main" val="1506508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3 Tiers of Intervention - Attendance Works">
            <a:extLst>
              <a:ext uri="{FF2B5EF4-FFF2-40B4-BE49-F238E27FC236}">
                <a16:creationId xmlns:a16="http://schemas.microsoft.com/office/drawing/2014/main" id="{AEABD5DB-D780-433D-9BCA-A3D3974A7A3E}"/>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bwMode="auto">
          <a:xfrm>
            <a:off x="544398" y="1902238"/>
            <a:ext cx="4417219" cy="3514725"/>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Title 21">
            <a:extLst>
              <a:ext uri="{FF2B5EF4-FFF2-40B4-BE49-F238E27FC236}">
                <a16:creationId xmlns:a16="http://schemas.microsoft.com/office/drawing/2014/main" id="{82832DDE-6F58-4045-921E-4BFCCEF14A85}"/>
              </a:ext>
            </a:extLst>
          </p:cNvPr>
          <p:cNvSpPr>
            <a:spLocks noGrp="1"/>
          </p:cNvSpPr>
          <p:nvPr>
            <p:ph type="title" idx="4294967295"/>
          </p:nvPr>
        </p:nvSpPr>
        <p:spPr>
          <a:xfrm>
            <a:off x="272679" y="1193007"/>
            <a:ext cx="7203281" cy="787003"/>
          </a:xfrm>
        </p:spPr>
        <p:txBody>
          <a:bodyPr/>
          <a:lstStyle/>
          <a:p>
            <a:r>
              <a:rPr lang="en-US" dirty="0"/>
              <a:t>Attendance-MTSS</a:t>
            </a:r>
            <a:br>
              <a:rPr lang="en-US" dirty="0"/>
            </a:br>
            <a:r>
              <a:rPr lang="en-US" dirty="0"/>
              <a:t>During Distance learning </a:t>
            </a:r>
          </a:p>
        </p:txBody>
      </p:sp>
      <p:sp>
        <p:nvSpPr>
          <p:cNvPr id="29" name="Text Box 2">
            <a:extLst>
              <a:ext uri="{FF2B5EF4-FFF2-40B4-BE49-F238E27FC236}">
                <a16:creationId xmlns:a16="http://schemas.microsoft.com/office/drawing/2014/main" id="{C484FFF9-BF2C-4F3F-B961-53973C878151}"/>
              </a:ext>
            </a:extLst>
          </p:cNvPr>
          <p:cNvSpPr txBox="1"/>
          <p:nvPr/>
        </p:nvSpPr>
        <p:spPr>
          <a:xfrm>
            <a:off x="5054249" y="1999243"/>
            <a:ext cx="1433621" cy="386769"/>
          </a:xfrm>
          <a:prstGeom prst="rect">
            <a:avLst/>
          </a:prstGeom>
          <a:solidFill>
            <a:srgbClr val="ACF6F4"/>
          </a:solidFill>
          <a:ln w="6350">
            <a:solidFill>
              <a:prstClr val="black"/>
            </a:solid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US" sz="1050" dirty="0">
                <a:latin typeface="Calibri" panose="020F0502020204030204" pitchFamily="34" charset="0"/>
                <a:ea typeface="Calibri" panose="020F0502020204030204" pitchFamily="34" charset="0"/>
                <a:cs typeface="Times New Roman" panose="02020603050405020304" pitchFamily="18" charset="0"/>
              </a:rPr>
              <a:t>Coordinated School and interagency response</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Triangle graphic outlining 3 steps for tiers 1, 2 and 3. Tier 1, common barriers addressed; tier 2, personalized early outreach; tier 3, home visit."/>
          <p:cNvPicPr>
            <a:picLocks noChangeAspect="1"/>
          </p:cNvPicPr>
          <p:nvPr/>
        </p:nvPicPr>
        <p:blipFill>
          <a:blip r:embed="rId3"/>
          <a:stretch>
            <a:fillRect/>
          </a:stretch>
        </p:blipFill>
        <p:spPr>
          <a:xfrm>
            <a:off x="5054249" y="661475"/>
            <a:ext cx="4145099" cy="4755488"/>
          </a:xfrm>
          <a:prstGeom prst="rect">
            <a:avLst/>
          </a:prstGeom>
        </p:spPr>
      </p:pic>
    </p:spTree>
    <p:extLst>
      <p:ext uri="{BB962C8B-B14F-4D97-AF65-F5344CB8AC3E}">
        <p14:creationId xmlns:p14="http://schemas.microsoft.com/office/powerpoint/2010/main" val="926621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1604</TotalTime>
  <Words>1482</Words>
  <Application>Microsoft Macintosh PowerPoint</Application>
  <PresentationFormat>On-screen Show (4:3)</PresentationFormat>
  <Paragraphs>185</Paragraphs>
  <Slides>31</Slides>
  <Notes>12</Notes>
  <HiddenSlides>0</HiddenSlides>
  <MMClips>1</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31</vt:i4>
      </vt:variant>
    </vt:vector>
  </HeadingPairs>
  <TitlesOfParts>
    <vt:vector size="40" baseType="lpstr">
      <vt:lpstr>Arial</vt:lpstr>
      <vt:lpstr>Calibri</vt:lpstr>
      <vt:lpstr>Calibri Light</vt:lpstr>
      <vt:lpstr>Comic Sans MS</vt:lpstr>
      <vt:lpstr>Gill Sans MT</vt:lpstr>
      <vt:lpstr>Office Theme</vt:lpstr>
      <vt:lpstr>Gallery</vt:lpstr>
      <vt:lpstr>Custom Design</vt:lpstr>
      <vt:lpstr>Metropolitan</vt:lpstr>
      <vt:lpstr>Teletherapy and Other Virtual Supports</vt:lpstr>
      <vt:lpstr>Teletherapy and other virtual Supports Addressing Attendance, Mental Health Support,                     and the Return to Brick and Mortar</vt:lpstr>
      <vt:lpstr>About our host</vt:lpstr>
      <vt:lpstr>The Jetsons - more accurate than expected</vt:lpstr>
      <vt:lpstr>OverVieW</vt:lpstr>
      <vt:lpstr>Attendance During CoVID-19</vt:lpstr>
      <vt:lpstr>Students are considered “present” if they have engaged in the course in any way on the specific date:</vt:lpstr>
      <vt:lpstr>Child Study Team Members   Basic Team: Administrator, DMT, School Social Worker, School Counselor   Additional Team Members:  Nurse, School Psychologist, Behavior Specialist, Family-Community Liaison, Teachers, etc. </vt:lpstr>
      <vt:lpstr>Attendance-MTSS During Distance learning </vt:lpstr>
      <vt:lpstr>Sample Posters</vt:lpstr>
      <vt:lpstr>Home VisITS</vt:lpstr>
      <vt:lpstr>Student Engagement Strategies during Distance learning</vt:lpstr>
      <vt:lpstr>RELATIONSHIPS! RELATIONSHIPS! RELATIONSHIPS!</vt:lpstr>
      <vt:lpstr>Key Concepts for Leveraging Chronic Absence During the Coronavirus Pandemic </vt:lpstr>
      <vt:lpstr>Counseling as a related service</vt:lpstr>
      <vt:lpstr>Crisis response during covid-19</vt:lpstr>
      <vt:lpstr>Role Of Student Services 2020-2021  Topics to Consider During Planning</vt:lpstr>
      <vt:lpstr>Social Worker I am by: Vicki Koller, LCSW</vt:lpstr>
      <vt:lpstr>QUEStions?</vt:lpstr>
      <vt:lpstr>SSW Telehealth Services</vt:lpstr>
      <vt:lpstr>Guiding Principles</vt:lpstr>
      <vt:lpstr>Establishing Safe Use of Technology &amp; Boundaries</vt:lpstr>
      <vt:lpstr>Google Voicemail Script</vt:lpstr>
      <vt:lpstr>Considerations...</vt:lpstr>
      <vt:lpstr>Successful Engagement Online</vt:lpstr>
      <vt:lpstr>Medicaid Telehealth Update (schools)</vt:lpstr>
      <vt:lpstr>Progress Notes for Not Currently Billable</vt:lpstr>
      <vt:lpstr>Informing Practice</vt:lpstr>
      <vt:lpstr>Telemental Health 101  National Center for School Mental Health</vt:lpstr>
      <vt:lpstr>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Teletherapy and Other Virtual Supports</dc:title>
  <dc:creator>Iris Williams</dc:creator>
  <cp:lastModifiedBy>Studdard, Marsha</cp:lastModifiedBy>
  <cp:revision>12</cp:revision>
  <dcterms:created xsi:type="dcterms:W3CDTF">2020-05-18T19:04:24Z</dcterms:created>
  <dcterms:modified xsi:type="dcterms:W3CDTF">2020-05-21T19:13:40Z</dcterms:modified>
</cp:coreProperties>
</file>